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7" r:id="rId2"/>
  </p:sldMasterIdLst>
  <p:notesMasterIdLst>
    <p:notesMasterId r:id="rId36"/>
  </p:notesMasterIdLst>
  <p:handoutMasterIdLst>
    <p:handoutMasterId r:id="rId37"/>
  </p:handoutMasterIdLst>
  <p:sldIdLst>
    <p:sldId id="256" r:id="rId3"/>
    <p:sldId id="438" r:id="rId4"/>
    <p:sldId id="439" r:id="rId5"/>
    <p:sldId id="440" r:id="rId6"/>
    <p:sldId id="441" r:id="rId7"/>
    <p:sldId id="442" r:id="rId8"/>
    <p:sldId id="443" r:id="rId9"/>
    <p:sldId id="335" r:id="rId10"/>
    <p:sldId id="336" r:id="rId11"/>
    <p:sldId id="351" r:id="rId12"/>
    <p:sldId id="352" r:id="rId13"/>
    <p:sldId id="353" r:id="rId14"/>
    <p:sldId id="339" r:id="rId15"/>
    <p:sldId id="373" r:id="rId16"/>
    <p:sldId id="354" r:id="rId17"/>
    <p:sldId id="355" r:id="rId18"/>
    <p:sldId id="356" r:id="rId19"/>
    <p:sldId id="357" r:id="rId20"/>
    <p:sldId id="358" r:id="rId21"/>
    <p:sldId id="359" r:id="rId22"/>
    <p:sldId id="360" r:id="rId23"/>
    <p:sldId id="361" r:id="rId24"/>
    <p:sldId id="362" r:id="rId25"/>
    <p:sldId id="363" r:id="rId26"/>
    <p:sldId id="364" r:id="rId27"/>
    <p:sldId id="258" r:id="rId28"/>
    <p:sldId id="372" r:id="rId29"/>
    <p:sldId id="367" r:id="rId30"/>
    <p:sldId id="371" r:id="rId31"/>
    <p:sldId id="340" r:id="rId32"/>
    <p:sldId id="437" r:id="rId33"/>
    <p:sldId id="430" r:id="rId34"/>
    <p:sldId id="444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30D900-D9B2-4680-BA4E-F195824201C6}" v="81" dt="2021-07-02T18:33:59.8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7" autoAdjust="0"/>
    <p:restoredTop sz="86385" autoAdjust="0"/>
  </p:normalViewPr>
  <p:slideViewPr>
    <p:cSldViewPr snapToGrid="0">
      <p:cViewPr varScale="1">
        <p:scale>
          <a:sx n="98" d="100"/>
          <a:sy n="98" d="100"/>
        </p:scale>
        <p:origin x="157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3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099E7F-0AA4-4CB4-9EC6-69C55D0FF89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B4165B7-6F1A-4D45-9B44-51D85CFBAAB6}">
      <dgm:prSet/>
      <dgm:spPr/>
      <dgm:t>
        <a:bodyPr/>
        <a:lstStyle/>
        <a:p>
          <a:r>
            <a:rPr lang="en-US" dirty="0"/>
            <a:t>Grit is a combination of perseverance and passion.  </a:t>
          </a:r>
        </a:p>
      </dgm:t>
    </dgm:pt>
    <dgm:pt modelId="{F7CDF0DA-55DB-4417-B2A1-08DA21024771}" type="parTrans" cxnId="{F211C669-78F2-4B9C-AC64-5DD2BE59274B}">
      <dgm:prSet/>
      <dgm:spPr/>
      <dgm:t>
        <a:bodyPr/>
        <a:lstStyle/>
        <a:p>
          <a:endParaRPr lang="en-US"/>
        </a:p>
      </dgm:t>
    </dgm:pt>
    <dgm:pt modelId="{412AC540-427E-432E-AC42-E64A65444450}" type="sibTrans" cxnId="{F211C669-78F2-4B9C-AC64-5DD2BE59274B}">
      <dgm:prSet/>
      <dgm:spPr/>
      <dgm:t>
        <a:bodyPr/>
        <a:lstStyle/>
        <a:p>
          <a:endParaRPr lang="en-US"/>
        </a:p>
      </dgm:t>
    </dgm:pt>
    <dgm:pt modelId="{9D851D37-5786-4445-B496-BC836266DDD3}">
      <dgm:prSet/>
      <dgm:spPr/>
      <dgm:t>
        <a:bodyPr/>
        <a:lstStyle/>
        <a:p>
          <a:r>
            <a:rPr lang="en-US"/>
            <a:t>It is a “never give up” attitude.</a:t>
          </a:r>
        </a:p>
      </dgm:t>
    </dgm:pt>
    <dgm:pt modelId="{22B06BB6-402F-49ED-A7EE-1F3D9F867445}" type="parTrans" cxnId="{BCDA34C2-8D24-4E6C-8176-F7713E8B001B}">
      <dgm:prSet/>
      <dgm:spPr/>
      <dgm:t>
        <a:bodyPr/>
        <a:lstStyle/>
        <a:p>
          <a:endParaRPr lang="en-US"/>
        </a:p>
      </dgm:t>
    </dgm:pt>
    <dgm:pt modelId="{7C143245-1FED-4DD6-B6ED-BB237DBE026B}" type="sibTrans" cxnId="{BCDA34C2-8D24-4E6C-8176-F7713E8B001B}">
      <dgm:prSet/>
      <dgm:spPr/>
      <dgm:t>
        <a:bodyPr/>
        <a:lstStyle/>
        <a:p>
          <a:endParaRPr lang="en-US"/>
        </a:p>
      </dgm:t>
    </dgm:pt>
    <dgm:pt modelId="{8585C304-8EDE-4E95-885B-9CD0AE463D0B}" type="pres">
      <dgm:prSet presAssocID="{52099E7F-0AA4-4CB4-9EC6-69C55D0FF89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8E6BCD6-333D-4252-AEBC-E456622945AF}" type="pres">
      <dgm:prSet presAssocID="{FB4165B7-6F1A-4D45-9B44-51D85CFBAAB6}" presName="hierRoot1" presStyleCnt="0"/>
      <dgm:spPr/>
    </dgm:pt>
    <dgm:pt modelId="{93D9561A-7BA4-4BF8-A73F-38F7261A61AD}" type="pres">
      <dgm:prSet presAssocID="{FB4165B7-6F1A-4D45-9B44-51D85CFBAAB6}" presName="composite" presStyleCnt="0"/>
      <dgm:spPr/>
    </dgm:pt>
    <dgm:pt modelId="{E6632622-3418-4AE8-BB0F-7CB3DA78B025}" type="pres">
      <dgm:prSet presAssocID="{FB4165B7-6F1A-4D45-9B44-51D85CFBAAB6}" presName="background" presStyleLbl="node0" presStyleIdx="0" presStyleCnt="2"/>
      <dgm:spPr/>
    </dgm:pt>
    <dgm:pt modelId="{8913273E-C2D9-4813-B395-D5ED0081CEC1}" type="pres">
      <dgm:prSet presAssocID="{FB4165B7-6F1A-4D45-9B44-51D85CFBAAB6}" presName="text" presStyleLbl="fgAcc0" presStyleIdx="0" presStyleCnt="2">
        <dgm:presLayoutVars>
          <dgm:chPref val="3"/>
        </dgm:presLayoutVars>
      </dgm:prSet>
      <dgm:spPr/>
    </dgm:pt>
    <dgm:pt modelId="{F8E38C1F-5CEE-440B-B724-75C878803ACC}" type="pres">
      <dgm:prSet presAssocID="{FB4165B7-6F1A-4D45-9B44-51D85CFBAAB6}" presName="hierChild2" presStyleCnt="0"/>
      <dgm:spPr/>
    </dgm:pt>
    <dgm:pt modelId="{8ACD0950-19C8-45E9-8048-2642DD01DCCE}" type="pres">
      <dgm:prSet presAssocID="{9D851D37-5786-4445-B496-BC836266DDD3}" presName="hierRoot1" presStyleCnt="0"/>
      <dgm:spPr/>
    </dgm:pt>
    <dgm:pt modelId="{4A26673C-6895-4A7C-B8DC-EF4C8ADF0E1B}" type="pres">
      <dgm:prSet presAssocID="{9D851D37-5786-4445-B496-BC836266DDD3}" presName="composite" presStyleCnt="0"/>
      <dgm:spPr/>
    </dgm:pt>
    <dgm:pt modelId="{32D50161-C192-4204-9E50-79EC5AE3FD97}" type="pres">
      <dgm:prSet presAssocID="{9D851D37-5786-4445-B496-BC836266DDD3}" presName="background" presStyleLbl="node0" presStyleIdx="1" presStyleCnt="2"/>
      <dgm:spPr/>
    </dgm:pt>
    <dgm:pt modelId="{CFCD0B21-7A78-4495-99BC-3320B0A0F80C}" type="pres">
      <dgm:prSet presAssocID="{9D851D37-5786-4445-B496-BC836266DDD3}" presName="text" presStyleLbl="fgAcc0" presStyleIdx="1" presStyleCnt="2">
        <dgm:presLayoutVars>
          <dgm:chPref val="3"/>
        </dgm:presLayoutVars>
      </dgm:prSet>
      <dgm:spPr/>
    </dgm:pt>
    <dgm:pt modelId="{1C038441-0A96-4674-B220-47881F208E04}" type="pres">
      <dgm:prSet presAssocID="{9D851D37-5786-4445-B496-BC836266DDD3}" presName="hierChild2" presStyleCnt="0"/>
      <dgm:spPr/>
    </dgm:pt>
  </dgm:ptLst>
  <dgm:cxnLst>
    <dgm:cxn modelId="{A11FAC21-A552-448A-AAB8-78DBCCA791E3}" type="presOf" srcId="{FB4165B7-6F1A-4D45-9B44-51D85CFBAAB6}" destId="{8913273E-C2D9-4813-B395-D5ED0081CEC1}" srcOrd="0" destOrd="0" presId="urn:microsoft.com/office/officeart/2005/8/layout/hierarchy1"/>
    <dgm:cxn modelId="{795AF221-E66D-4B00-9702-2D535F855182}" type="presOf" srcId="{52099E7F-0AA4-4CB4-9EC6-69C55D0FF893}" destId="{8585C304-8EDE-4E95-885B-9CD0AE463D0B}" srcOrd="0" destOrd="0" presId="urn:microsoft.com/office/officeart/2005/8/layout/hierarchy1"/>
    <dgm:cxn modelId="{F211C669-78F2-4B9C-AC64-5DD2BE59274B}" srcId="{52099E7F-0AA4-4CB4-9EC6-69C55D0FF893}" destId="{FB4165B7-6F1A-4D45-9B44-51D85CFBAAB6}" srcOrd="0" destOrd="0" parTransId="{F7CDF0DA-55DB-4417-B2A1-08DA21024771}" sibTransId="{412AC540-427E-432E-AC42-E64A65444450}"/>
    <dgm:cxn modelId="{43CFF895-2D92-4C87-942B-862F3CCE8157}" type="presOf" srcId="{9D851D37-5786-4445-B496-BC836266DDD3}" destId="{CFCD0B21-7A78-4495-99BC-3320B0A0F80C}" srcOrd="0" destOrd="0" presId="urn:microsoft.com/office/officeart/2005/8/layout/hierarchy1"/>
    <dgm:cxn modelId="{BCDA34C2-8D24-4E6C-8176-F7713E8B001B}" srcId="{52099E7F-0AA4-4CB4-9EC6-69C55D0FF893}" destId="{9D851D37-5786-4445-B496-BC836266DDD3}" srcOrd="1" destOrd="0" parTransId="{22B06BB6-402F-49ED-A7EE-1F3D9F867445}" sibTransId="{7C143245-1FED-4DD6-B6ED-BB237DBE026B}"/>
    <dgm:cxn modelId="{6E4D8227-3BD0-46FD-B31A-5C8C7C42182E}" type="presParOf" srcId="{8585C304-8EDE-4E95-885B-9CD0AE463D0B}" destId="{78E6BCD6-333D-4252-AEBC-E456622945AF}" srcOrd="0" destOrd="0" presId="urn:microsoft.com/office/officeart/2005/8/layout/hierarchy1"/>
    <dgm:cxn modelId="{08099CE1-EFE3-4D22-BB55-347F3664BE07}" type="presParOf" srcId="{78E6BCD6-333D-4252-AEBC-E456622945AF}" destId="{93D9561A-7BA4-4BF8-A73F-38F7261A61AD}" srcOrd="0" destOrd="0" presId="urn:microsoft.com/office/officeart/2005/8/layout/hierarchy1"/>
    <dgm:cxn modelId="{CF31EF5F-ADF6-4E0E-9DBD-9829EF55F840}" type="presParOf" srcId="{93D9561A-7BA4-4BF8-A73F-38F7261A61AD}" destId="{E6632622-3418-4AE8-BB0F-7CB3DA78B025}" srcOrd="0" destOrd="0" presId="urn:microsoft.com/office/officeart/2005/8/layout/hierarchy1"/>
    <dgm:cxn modelId="{0D471435-37A6-4416-8239-64F3F8CCC6D4}" type="presParOf" srcId="{93D9561A-7BA4-4BF8-A73F-38F7261A61AD}" destId="{8913273E-C2D9-4813-B395-D5ED0081CEC1}" srcOrd="1" destOrd="0" presId="urn:microsoft.com/office/officeart/2005/8/layout/hierarchy1"/>
    <dgm:cxn modelId="{1AD585E4-2FD5-42F4-A3FC-9C80E0A81652}" type="presParOf" srcId="{78E6BCD6-333D-4252-AEBC-E456622945AF}" destId="{F8E38C1F-5CEE-440B-B724-75C878803ACC}" srcOrd="1" destOrd="0" presId="urn:microsoft.com/office/officeart/2005/8/layout/hierarchy1"/>
    <dgm:cxn modelId="{5A96890F-B408-4A35-B027-67CF9D17692A}" type="presParOf" srcId="{8585C304-8EDE-4E95-885B-9CD0AE463D0B}" destId="{8ACD0950-19C8-45E9-8048-2642DD01DCCE}" srcOrd="1" destOrd="0" presId="urn:microsoft.com/office/officeart/2005/8/layout/hierarchy1"/>
    <dgm:cxn modelId="{16DCC6E6-DB42-4855-AB97-E6968A5F7413}" type="presParOf" srcId="{8ACD0950-19C8-45E9-8048-2642DD01DCCE}" destId="{4A26673C-6895-4A7C-B8DC-EF4C8ADF0E1B}" srcOrd="0" destOrd="0" presId="urn:microsoft.com/office/officeart/2005/8/layout/hierarchy1"/>
    <dgm:cxn modelId="{0C326951-37D6-46CF-A776-A8AB57EC5A48}" type="presParOf" srcId="{4A26673C-6895-4A7C-B8DC-EF4C8ADF0E1B}" destId="{32D50161-C192-4204-9E50-79EC5AE3FD97}" srcOrd="0" destOrd="0" presId="urn:microsoft.com/office/officeart/2005/8/layout/hierarchy1"/>
    <dgm:cxn modelId="{101F6A66-7237-4F33-98FF-89F08FF4370B}" type="presParOf" srcId="{4A26673C-6895-4A7C-B8DC-EF4C8ADF0E1B}" destId="{CFCD0B21-7A78-4495-99BC-3320B0A0F80C}" srcOrd="1" destOrd="0" presId="urn:microsoft.com/office/officeart/2005/8/layout/hierarchy1"/>
    <dgm:cxn modelId="{B39927BE-12D6-4DE1-BEC3-A55BE3EAE11C}" type="presParOf" srcId="{8ACD0950-19C8-45E9-8048-2642DD01DCCE}" destId="{1C038441-0A96-4674-B220-47881F208E0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632622-3418-4AE8-BB0F-7CB3DA78B025}">
      <dsp:nvSpPr>
        <dsp:cNvPr id="0" name=""/>
        <dsp:cNvSpPr/>
      </dsp:nvSpPr>
      <dsp:spPr>
        <a:xfrm>
          <a:off x="871" y="926592"/>
          <a:ext cx="3060146" cy="19431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13273E-C2D9-4813-B395-D5ED0081CEC1}">
      <dsp:nvSpPr>
        <dsp:cNvPr id="0" name=""/>
        <dsp:cNvSpPr/>
      </dsp:nvSpPr>
      <dsp:spPr>
        <a:xfrm>
          <a:off x="340888" y="1249607"/>
          <a:ext cx="3060146" cy="1943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Grit is a combination of perseverance and passion.  </a:t>
          </a:r>
        </a:p>
      </dsp:txBody>
      <dsp:txXfrm>
        <a:off x="397802" y="1306521"/>
        <a:ext cx="2946318" cy="1829364"/>
      </dsp:txXfrm>
    </dsp:sp>
    <dsp:sp modelId="{32D50161-C192-4204-9E50-79EC5AE3FD97}">
      <dsp:nvSpPr>
        <dsp:cNvPr id="0" name=""/>
        <dsp:cNvSpPr/>
      </dsp:nvSpPr>
      <dsp:spPr>
        <a:xfrm>
          <a:off x="3741050" y="926592"/>
          <a:ext cx="3060146" cy="19431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CD0B21-7A78-4495-99BC-3320B0A0F80C}">
      <dsp:nvSpPr>
        <dsp:cNvPr id="0" name=""/>
        <dsp:cNvSpPr/>
      </dsp:nvSpPr>
      <dsp:spPr>
        <a:xfrm>
          <a:off x="4081066" y="1249607"/>
          <a:ext cx="3060146" cy="1943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It is a “never give up” attitude.</a:t>
          </a:r>
        </a:p>
      </dsp:txBody>
      <dsp:txXfrm>
        <a:off x="4137980" y="1306521"/>
        <a:ext cx="2946318" cy="18293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2209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text styles</a:t>
            </a:r>
          </a:p>
          <a:p>
            <a:pPr lvl="1"/>
            <a:r>
              <a:rPr lang="ru-RU" altLang="en-US"/>
              <a:t>Second level</a:t>
            </a:r>
          </a:p>
          <a:p>
            <a:pPr lvl="2"/>
            <a:r>
              <a:rPr lang="ru-RU" altLang="en-US"/>
              <a:t>Third level</a:t>
            </a:r>
          </a:p>
          <a:p>
            <a:pPr lvl="3"/>
            <a:r>
              <a:rPr lang="ru-RU" altLang="en-US"/>
              <a:t>Fourth level</a:t>
            </a:r>
          </a:p>
          <a:p>
            <a:pPr lvl="4"/>
            <a:r>
              <a:rPr lang="ru-RU" altLang="en-US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FB57C7-B80F-47EF-AD0D-DDFC995F694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995290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92500" y="620713"/>
            <a:ext cx="4176713" cy="89376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2000" b="1"/>
            </a:lvl1pPr>
          </a:lstStyle>
          <a:p>
            <a:pPr lvl="0"/>
            <a:r>
              <a:rPr lang="ru-RU" alt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92500" y="1412875"/>
            <a:ext cx="4176713" cy="503238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000" b="1"/>
            </a:lvl1pPr>
          </a:lstStyle>
          <a:p>
            <a:pPr lvl="0"/>
            <a:r>
              <a:rPr lang="ru-RU" altLang="en-US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4653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62713" y="333375"/>
            <a:ext cx="1638300" cy="54721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47813" y="333375"/>
            <a:ext cx="4762500" cy="54721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9738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7/2/2021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243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965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822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6407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2805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9250" y="1052513"/>
            <a:ext cx="3163888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5538" y="1052513"/>
            <a:ext cx="3165475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1328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782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2590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941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711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5483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47813" y="333375"/>
            <a:ext cx="6408737" cy="508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0" y="1052513"/>
            <a:ext cx="6481763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text styles</a:t>
            </a:r>
          </a:p>
          <a:p>
            <a:pPr lvl="1"/>
            <a:r>
              <a:rPr lang="ru-RU" altLang="en-US"/>
              <a:t>Second level</a:t>
            </a:r>
          </a:p>
          <a:p>
            <a:pPr lvl="2"/>
            <a:r>
              <a:rPr lang="ru-RU" altLang="en-US"/>
              <a:t>Third level</a:t>
            </a:r>
          </a:p>
          <a:p>
            <a:pPr lvl="3"/>
            <a:r>
              <a:rPr lang="ru-RU" altLang="en-US"/>
              <a:t>Fourth level</a:t>
            </a:r>
          </a:p>
          <a:p>
            <a:pPr lvl="4"/>
            <a:r>
              <a:rPr lang="ru-RU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4" r:id="rId2"/>
    <p:sldLayoutId id="2147483681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99792" y="764704"/>
            <a:ext cx="5832648" cy="793750"/>
          </a:xfrm>
          <a:noFill/>
        </p:spPr>
        <p:txBody>
          <a:bodyPr/>
          <a:lstStyle/>
          <a:p>
            <a:r>
              <a:rPr lang="en-US" altLang="en-US" sz="3200" b="0" dirty="0">
                <a:latin typeface="Tahoma" charset="0"/>
              </a:rPr>
              <a:t>Exploring Multiple Intelligences</a:t>
            </a:r>
            <a:endParaRPr lang="uk-UA" altLang="en-US" sz="3200" b="0" dirty="0"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15816" y="2132856"/>
            <a:ext cx="2268538" cy="433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Chapter 4  </a:t>
            </a:r>
            <a:endParaRPr lang="uk-UA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8" name="Picture 2" descr="http://www.thepath.net.in/Images/Multiple-Intelligences-1.jpg&#10;This graphic shows the nine multiple intelligences: logical, intrapersonal, linguistic, naturalistic, visual, existential, interpersonal, musical, and kinesthetic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36712"/>
            <a:ext cx="5890741" cy="589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825B1D-22C9-4F5C-BBAD-61357762D41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47813" y="-508000"/>
            <a:ext cx="6408737" cy="5080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dirty="0"/>
              <a:t>Examples: Multiple Intelligences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43000"/>
            <a:ext cx="7416800" cy="508000"/>
          </a:xfrm>
        </p:spPr>
        <p:txBody>
          <a:bodyPr/>
          <a:lstStyle/>
          <a:p>
            <a:r>
              <a:rPr lang="en-US"/>
              <a:t>Three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7416800" cy="3849687"/>
          </a:xfrm>
        </p:spPr>
        <p:txBody>
          <a:bodyPr/>
          <a:lstStyle/>
          <a:p>
            <a:r>
              <a:rPr lang="en-US"/>
              <a:t>Heredity</a:t>
            </a:r>
          </a:p>
          <a:p>
            <a:r>
              <a:rPr lang="en-US"/>
              <a:t>Personal Life History</a:t>
            </a:r>
          </a:p>
          <a:p>
            <a:r>
              <a:rPr lang="en-US"/>
              <a:t>Cultural and historical background</a:t>
            </a:r>
          </a:p>
          <a:p>
            <a:endParaRPr lang="en-US"/>
          </a:p>
          <a:p>
            <a:pPr marL="0" indent="0">
              <a:buNone/>
            </a:pPr>
            <a:r>
              <a:rPr lang="en-US">
                <a:solidFill>
                  <a:srgbClr val="0070C0"/>
                </a:solidFill>
              </a:rPr>
              <a:t>Key Idea:</a:t>
            </a:r>
            <a:r>
              <a:rPr lang="en-US">
                <a:solidFill>
                  <a:srgbClr val="C00000"/>
                </a:solidFill>
              </a:rPr>
              <a:t> </a:t>
            </a:r>
            <a:r>
              <a:rPr lang="en-US"/>
              <a:t>You can develop your multiple intelligences.</a:t>
            </a:r>
          </a:p>
        </p:txBody>
      </p:sp>
    </p:spTree>
    <p:extLst>
      <p:ext uri="{BB962C8B-B14F-4D97-AF65-F5344CB8AC3E}">
        <p14:creationId xmlns:p14="http://schemas.microsoft.com/office/powerpoint/2010/main" val="597242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268760"/>
            <a:ext cx="6408737" cy="508000"/>
          </a:xfrm>
        </p:spPr>
        <p:txBody>
          <a:bodyPr/>
          <a:lstStyle/>
          <a:p>
            <a:r>
              <a:rPr lang="en-US"/>
              <a:t>Life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2105025"/>
            <a:ext cx="6481763" cy="4752975"/>
          </a:xfrm>
        </p:spPr>
        <p:txBody>
          <a:bodyPr/>
          <a:lstStyle/>
          <a:p>
            <a:r>
              <a:rPr lang="en-US"/>
              <a:t>Crystallizers promote the development of the intelligence.</a:t>
            </a:r>
          </a:p>
          <a:p>
            <a:r>
              <a:rPr lang="en-US"/>
              <a:t>Paralyzers inhibit the development of the intelligence.</a:t>
            </a:r>
          </a:p>
          <a:p>
            <a:endParaRPr lang="en-US"/>
          </a:p>
          <a:p>
            <a:pPr marL="0" indent="0">
              <a:buNone/>
            </a:pPr>
            <a:r>
              <a:rPr lang="en-US"/>
              <a:t>What are some factors that affected your intelligences early in life?</a:t>
            </a:r>
          </a:p>
        </p:txBody>
      </p:sp>
    </p:spTree>
    <p:extLst>
      <p:ext uri="{BB962C8B-B14F-4D97-AF65-F5344CB8AC3E}">
        <p14:creationId xmlns:p14="http://schemas.microsoft.com/office/powerpoint/2010/main" val="3114161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78092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/>
              <a:t>Your textbook provides an opportunity to explore your multiple intelligences.  Use the access code to take the </a:t>
            </a:r>
            <a:r>
              <a:rPr lang="en-US" sz="4000" err="1"/>
              <a:t>TruTalent</a:t>
            </a:r>
            <a:r>
              <a:rPr lang="en-US" sz="4000"/>
              <a:t> Intelligences assessment. 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908720"/>
            <a:ext cx="6408737" cy="508000"/>
          </a:xfrm>
        </p:spPr>
        <p:txBody>
          <a:bodyPr/>
          <a:lstStyle/>
          <a:p>
            <a:pPr algn="ctr"/>
            <a:r>
              <a:rPr lang="en-US"/>
              <a:t>Choose Your Career with Multiple Intelligence in Mind</a:t>
            </a:r>
          </a:p>
        </p:txBody>
      </p:sp>
      <p:pic>
        <p:nvPicPr>
          <p:cNvPr id="5" name="Picture 4" descr="This graphics has the title, &amp;#34;Find Your Career.&amp;#34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204864"/>
            <a:ext cx="4648466" cy="371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955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87624" y="908720"/>
            <a:ext cx="6408737" cy="508000"/>
          </a:xfrm>
        </p:spPr>
        <p:txBody>
          <a:bodyPr/>
          <a:lstStyle/>
          <a:p>
            <a:r>
              <a:rPr lang="en-US"/>
              <a:t>Build on Your Strengths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331640" y="1628800"/>
            <a:ext cx="3163888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Musical</a:t>
            </a:r>
            <a:endParaRPr lang="en-US" b="1">
              <a:solidFill>
                <a:srgbClr val="0070C0"/>
              </a:solidFill>
              <a:cs typeface="Arial"/>
            </a:endParaRPr>
          </a:p>
          <a:p>
            <a:pPr marL="0" indent="0">
              <a:buNone/>
            </a:pPr>
            <a:r>
              <a:rPr lang="en-US"/>
              <a:t>Listening to music</a:t>
            </a:r>
          </a:p>
          <a:p>
            <a:pPr marL="0" indent="0">
              <a:buNone/>
            </a:pPr>
            <a:r>
              <a:rPr lang="en-US"/>
              <a:t>Singing  or playing an instrument</a:t>
            </a:r>
          </a:p>
          <a:p>
            <a:pPr marL="0" indent="0">
              <a:buNone/>
            </a:pPr>
            <a:r>
              <a:rPr lang="en-US"/>
              <a:t>Recognizing musical patterns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Musical Smart</a:t>
            </a:r>
            <a:endParaRPr lang="en-US" b="1">
              <a:solidFill>
                <a:srgbClr val="0070C0"/>
              </a:solidFill>
              <a:cs typeface="Arial"/>
            </a:endParaRPr>
          </a:p>
          <a:p>
            <a:pPr marL="400050" lvl="1" indent="0">
              <a:buNone/>
            </a:pPr>
            <a:endParaRPr lang="en-US"/>
          </a:p>
          <a:p>
            <a:pPr marL="400050" lvl="1" indent="0">
              <a:buNone/>
            </a:pPr>
            <a:endParaRPr lang="en-US"/>
          </a:p>
          <a:p>
            <a:pPr marL="400050" lvl="1" indent="0">
              <a:buNone/>
            </a:pP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94262" y="1628799"/>
            <a:ext cx="3165475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Careers</a:t>
            </a:r>
            <a:endParaRPr lang="en-US" b="1">
              <a:solidFill>
                <a:srgbClr val="0070C0"/>
              </a:solidFill>
              <a:cs typeface="Arial"/>
            </a:endParaRPr>
          </a:p>
          <a:p>
            <a:pPr marL="0" indent="0">
              <a:buNone/>
            </a:pPr>
            <a:r>
              <a:rPr lang="en-US"/>
              <a:t>Disc Jockey</a:t>
            </a:r>
          </a:p>
          <a:p>
            <a:pPr marL="0" indent="0">
              <a:buNone/>
            </a:pPr>
            <a:r>
              <a:rPr lang="en-US"/>
              <a:t>Music Teacher</a:t>
            </a:r>
          </a:p>
          <a:p>
            <a:pPr marL="0" indent="0">
              <a:buNone/>
            </a:pPr>
            <a:r>
              <a:rPr lang="en-US"/>
              <a:t>Music Retailer</a:t>
            </a:r>
          </a:p>
          <a:p>
            <a:pPr marL="0" indent="0">
              <a:buNone/>
            </a:pPr>
            <a:r>
              <a:rPr lang="en-US"/>
              <a:t>Music Therapist</a:t>
            </a:r>
          </a:p>
          <a:p>
            <a:pPr marL="0" indent="0">
              <a:buNone/>
            </a:pPr>
            <a:r>
              <a:rPr lang="en-US"/>
              <a:t>Singer</a:t>
            </a:r>
          </a:p>
          <a:p>
            <a:pPr marL="0" indent="0">
              <a:buNone/>
            </a:pPr>
            <a:r>
              <a:rPr lang="en-US"/>
              <a:t>Song Writer</a:t>
            </a:r>
          </a:p>
          <a:p>
            <a:pPr marL="0" indent="0">
              <a:buNone/>
            </a:pPr>
            <a:r>
              <a:rPr lang="en-US"/>
              <a:t>Music Critic</a:t>
            </a:r>
          </a:p>
          <a:p>
            <a:pPr marL="0" indent="0">
              <a:buNone/>
            </a:pPr>
            <a:r>
              <a:rPr lang="en-US"/>
              <a:t>Music Lawyer </a:t>
            </a:r>
          </a:p>
        </p:txBody>
      </p:sp>
      <p:pic>
        <p:nvPicPr>
          <p:cNvPr id="7" name="Picture 6" descr="Graphic showing music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597" y="16346"/>
            <a:ext cx="2333813" cy="161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348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6408737" cy="508000"/>
          </a:xfrm>
        </p:spPr>
        <p:txBody>
          <a:bodyPr/>
          <a:lstStyle/>
          <a:p>
            <a:r>
              <a:rPr lang="en-US"/>
              <a:t>Build on Your Strengths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624" y="1628800"/>
            <a:ext cx="3163888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Interpersonal</a:t>
            </a:r>
            <a:endParaRPr lang="en-US" b="1">
              <a:solidFill>
                <a:srgbClr val="0070C0"/>
              </a:solidFill>
              <a:cs typeface="Arial"/>
            </a:endParaRPr>
          </a:p>
          <a:p>
            <a:pPr marL="0" indent="0">
              <a:buNone/>
            </a:pPr>
            <a:r>
              <a:rPr lang="en-US"/>
              <a:t>Communication</a:t>
            </a:r>
          </a:p>
          <a:p>
            <a:pPr marL="0" indent="0">
              <a:buNone/>
            </a:pPr>
            <a:r>
              <a:rPr lang="en-US"/>
              <a:t>Social skills</a:t>
            </a:r>
          </a:p>
          <a:p>
            <a:pPr marL="0" indent="0">
              <a:buNone/>
            </a:pPr>
            <a:r>
              <a:rPr lang="en-US"/>
              <a:t>Helping others</a:t>
            </a:r>
          </a:p>
          <a:p>
            <a:pPr marL="0" indent="0">
              <a:buNone/>
            </a:pPr>
            <a:r>
              <a:rPr lang="en-US"/>
              <a:t>Resolve conflicts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People Smart </a:t>
            </a:r>
            <a:endParaRPr lang="en-US" b="1">
              <a:solidFill>
                <a:srgbClr val="0070C0"/>
              </a:solidFill>
              <a:cs typeface="Arial"/>
            </a:endParaRPr>
          </a:p>
          <a:p>
            <a:pPr marL="400050" lvl="1" indent="0">
              <a:buNone/>
            </a:pP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628800"/>
            <a:ext cx="3165475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Careers</a:t>
            </a:r>
            <a:endParaRPr lang="en-US" b="1">
              <a:solidFill>
                <a:srgbClr val="0070C0"/>
              </a:solidFill>
              <a:cs typeface="Arial"/>
            </a:endParaRPr>
          </a:p>
          <a:p>
            <a:pPr marL="0" indent="0">
              <a:buNone/>
            </a:pPr>
            <a:r>
              <a:rPr lang="en-US"/>
              <a:t>Cruise Director</a:t>
            </a:r>
          </a:p>
          <a:p>
            <a:pPr marL="0" indent="0">
              <a:buNone/>
            </a:pPr>
            <a:r>
              <a:rPr lang="en-US"/>
              <a:t>Mediator</a:t>
            </a:r>
          </a:p>
          <a:p>
            <a:pPr marL="0" indent="0">
              <a:buNone/>
            </a:pPr>
            <a:r>
              <a:rPr lang="en-US"/>
              <a:t>Human Resources</a:t>
            </a:r>
          </a:p>
          <a:p>
            <a:pPr marL="0" indent="0">
              <a:buNone/>
            </a:pPr>
            <a:r>
              <a:rPr lang="en-US"/>
              <a:t>Dental Hygienist</a:t>
            </a:r>
          </a:p>
          <a:p>
            <a:pPr marL="0" indent="0">
              <a:buNone/>
            </a:pPr>
            <a:r>
              <a:rPr lang="en-US"/>
              <a:t>Nurse</a:t>
            </a:r>
          </a:p>
          <a:p>
            <a:pPr marL="0" indent="0">
              <a:buNone/>
            </a:pPr>
            <a:r>
              <a:rPr lang="en-US"/>
              <a:t>Psychologist</a:t>
            </a:r>
          </a:p>
          <a:p>
            <a:pPr marL="0" indent="0">
              <a:buNone/>
            </a:pPr>
            <a:r>
              <a:rPr lang="en-US"/>
              <a:t>Social Worker</a:t>
            </a:r>
          </a:p>
          <a:p>
            <a:pPr marL="0" indent="0">
              <a:buNone/>
            </a:pPr>
            <a:r>
              <a:rPr lang="en-US"/>
              <a:t>Marketer</a:t>
            </a:r>
          </a:p>
          <a:p>
            <a:pPr marL="0" indent="0">
              <a:buNone/>
            </a:pPr>
            <a:r>
              <a:rPr lang="en-US"/>
              <a:t>Counselor</a:t>
            </a:r>
          </a:p>
          <a:p>
            <a:pPr marL="400050" lvl="1" indent="0">
              <a:buNone/>
            </a:pPr>
            <a:endParaRPr lang="en-US"/>
          </a:p>
        </p:txBody>
      </p:sp>
      <p:pic>
        <p:nvPicPr>
          <p:cNvPr id="5" name="Picture 4" descr="Graphic showing characters fitting the pieces of the puzzle together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231" y="-347"/>
            <a:ext cx="1886769" cy="188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319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980728"/>
            <a:ext cx="6408737" cy="508000"/>
          </a:xfrm>
        </p:spPr>
        <p:txBody>
          <a:bodyPr/>
          <a:lstStyle/>
          <a:p>
            <a:r>
              <a:rPr lang="en-US"/>
              <a:t>Build on Your Strengths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1640" y="1628800"/>
            <a:ext cx="3163888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Logical-Mathematica</a:t>
            </a:r>
            <a:r>
              <a:rPr lang="en-US">
                <a:solidFill>
                  <a:srgbClr val="0070C0"/>
                </a:solidFill>
              </a:rPr>
              <a:t>l</a:t>
            </a:r>
            <a:endParaRPr lang="en-US">
              <a:solidFill>
                <a:srgbClr val="0070C0"/>
              </a:solidFill>
              <a:cs typeface="Arial"/>
            </a:endParaRPr>
          </a:p>
          <a:p>
            <a:pPr marL="0" indent="0">
              <a:buNone/>
            </a:pPr>
            <a:r>
              <a:rPr lang="en-US"/>
              <a:t>Math aptitude</a:t>
            </a:r>
          </a:p>
          <a:p>
            <a:pPr marL="0" indent="0">
              <a:buNone/>
            </a:pPr>
            <a:r>
              <a:rPr lang="en-US"/>
              <a:t>Interest in science</a:t>
            </a:r>
          </a:p>
          <a:p>
            <a:pPr marL="0" indent="0">
              <a:buNone/>
            </a:pPr>
            <a:r>
              <a:rPr lang="en-US"/>
              <a:t>Problem solving</a:t>
            </a:r>
          </a:p>
          <a:p>
            <a:pPr marL="0" indent="0">
              <a:buNone/>
            </a:pPr>
            <a:r>
              <a:rPr lang="en-US"/>
              <a:t>Logical thinking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Number Smart</a:t>
            </a:r>
            <a:endParaRPr lang="en-US" b="1">
              <a:solidFill>
                <a:srgbClr val="0070C0"/>
              </a:solidFill>
              <a:cs typeface="Arial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1628800"/>
            <a:ext cx="3165475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Careers</a:t>
            </a:r>
            <a:endParaRPr lang="en-US" b="1">
              <a:solidFill>
                <a:srgbClr val="0070C0"/>
              </a:solidFill>
              <a:cs typeface="Arial"/>
            </a:endParaRPr>
          </a:p>
          <a:p>
            <a:pPr marL="0" indent="0">
              <a:buNone/>
            </a:pPr>
            <a:r>
              <a:rPr lang="en-US"/>
              <a:t>Engineer</a:t>
            </a:r>
          </a:p>
          <a:p>
            <a:pPr marL="0" indent="0">
              <a:buNone/>
            </a:pPr>
            <a:r>
              <a:rPr lang="en-US"/>
              <a:t>Accountant</a:t>
            </a:r>
          </a:p>
          <a:p>
            <a:pPr marL="0" indent="0">
              <a:buNone/>
            </a:pPr>
            <a:r>
              <a:rPr lang="en-US"/>
              <a:t>Computer Analyst</a:t>
            </a:r>
          </a:p>
          <a:p>
            <a:pPr marL="0" indent="0">
              <a:buNone/>
            </a:pPr>
            <a:r>
              <a:rPr lang="en-US"/>
              <a:t>Physician</a:t>
            </a:r>
          </a:p>
          <a:p>
            <a:pPr marL="0" indent="0">
              <a:buNone/>
            </a:pPr>
            <a:r>
              <a:rPr lang="en-US"/>
              <a:t>Detective</a:t>
            </a:r>
          </a:p>
          <a:p>
            <a:pPr marL="0" indent="0">
              <a:buNone/>
            </a:pPr>
            <a:r>
              <a:rPr lang="en-US"/>
              <a:t>Researcher</a:t>
            </a:r>
          </a:p>
          <a:p>
            <a:pPr marL="0" indent="0">
              <a:buNone/>
            </a:pPr>
            <a:r>
              <a:rPr lang="en-US"/>
              <a:t>Scientist</a:t>
            </a:r>
          </a:p>
          <a:p>
            <a:pPr marL="0" indent="0">
              <a:buNone/>
            </a:pPr>
            <a:r>
              <a:rPr lang="en-US"/>
              <a:t>Economist </a:t>
            </a:r>
          </a:p>
        </p:txBody>
      </p:sp>
      <p:pic>
        <p:nvPicPr>
          <p:cNvPr id="5" name="Picture 4" descr="Graphic showing mathematical symbols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350" y="0"/>
            <a:ext cx="253365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13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052736"/>
            <a:ext cx="6408737" cy="508000"/>
          </a:xfrm>
        </p:spPr>
        <p:txBody>
          <a:bodyPr/>
          <a:lstStyle/>
          <a:p>
            <a:r>
              <a:rPr lang="en-US"/>
              <a:t>Build on Your Strengths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3608" y="1628800"/>
            <a:ext cx="3163888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Spatial</a:t>
            </a:r>
            <a:endParaRPr lang="en-US" b="1">
              <a:solidFill>
                <a:srgbClr val="0070C0"/>
              </a:solidFill>
              <a:cs typeface="Arial"/>
            </a:endParaRPr>
          </a:p>
          <a:p>
            <a:pPr marL="0" indent="0">
              <a:buNone/>
            </a:pPr>
            <a:r>
              <a:rPr lang="en-US"/>
              <a:t>Visualization</a:t>
            </a:r>
          </a:p>
          <a:p>
            <a:pPr marL="0" indent="0">
              <a:buNone/>
            </a:pPr>
            <a:r>
              <a:rPr lang="en-US"/>
              <a:t>Navigation</a:t>
            </a:r>
          </a:p>
          <a:p>
            <a:pPr marL="0" indent="0">
              <a:buNone/>
            </a:pPr>
            <a:r>
              <a:rPr lang="en-US"/>
              <a:t>Reading</a:t>
            </a:r>
          </a:p>
          <a:p>
            <a:pPr marL="0" indent="0">
              <a:buNone/>
            </a:pPr>
            <a:r>
              <a:rPr lang="en-US"/>
              <a:t>Writing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Picture Smart</a:t>
            </a:r>
            <a:endParaRPr lang="en-US" b="1">
              <a:solidFill>
                <a:srgbClr val="0070C0"/>
              </a:solidFill>
              <a:cs typeface="Arial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628800"/>
            <a:ext cx="3165475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Careers</a:t>
            </a:r>
            <a:endParaRPr lang="en-US" b="1">
              <a:solidFill>
                <a:srgbClr val="0070C0"/>
              </a:solidFill>
              <a:cs typeface="Arial"/>
            </a:endParaRPr>
          </a:p>
          <a:p>
            <a:pPr marL="0" indent="0">
              <a:buNone/>
            </a:pPr>
            <a:r>
              <a:rPr lang="en-US"/>
              <a:t>Architect</a:t>
            </a:r>
          </a:p>
          <a:p>
            <a:pPr marL="0" indent="0">
              <a:buNone/>
            </a:pPr>
            <a:r>
              <a:rPr lang="en-US"/>
              <a:t>Artist</a:t>
            </a:r>
          </a:p>
          <a:p>
            <a:pPr marL="0" indent="0">
              <a:buNone/>
            </a:pPr>
            <a:r>
              <a:rPr lang="en-US"/>
              <a:t>Film animator</a:t>
            </a:r>
          </a:p>
          <a:p>
            <a:pPr marL="0" indent="0">
              <a:buNone/>
            </a:pPr>
            <a:r>
              <a:rPr lang="en-US"/>
              <a:t>Mechanic</a:t>
            </a:r>
          </a:p>
          <a:p>
            <a:pPr marL="0" indent="0">
              <a:buNone/>
            </a:pPr>
            <a:r>
              <a:rPr lang="en-US"/>
              <a:t>Pilot</a:t>
            </a:r>
          </a:p>
          <a:p>
            <a:pPr marL="0" indent="0">
              <a:buNone/>
            </a:pPr>
            <a:r>
              <a:rPr lang="en-US"/>
              <a:t>Webmaster</a:t>
            </a:r>
          </a:p>
          <a:p>
            <a:pPr marL="0" indent="0">
              <a:buNone/>
            </a:pPr>
            <a:r>
              <a:rPr lang="en-US"/>
              <a:t>Interior decorator</a:t>
            </a:r>
          </a:p>
          <a:p>
            <a:pPr marL="0" indent="0">
              <a:buNone/>
            </a:pPr>
            <a:r>
              <a:rPr lang="en-US"/>
              <a:t>Graphic artist</a:t>
            </a:r>
          </a:p>
          <a:p>
            <a:pPr marL="0" indent="0">
              <a:buNone/>
            </a:pPr>
            <a:r>
              <a:rPr lang="en-US"/>
              <a:t>Photographer</a:t>
            </a:r>
          </a:p>
        </p:txBody>
      </p:sp>
      <p:pic>
        <p:nvPicPr>
          <p:cNvPr id="5" name="Picture 4" descr="Graphic showing young artist doing chalk art on a sidewalk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389" y="0"/>
            <a:ext cx="2900611" cy="217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06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692696"/>
            <a:ext cx="6408737" cy="508000"/>
          </a:xfrm>
        </p:spPr>
        <p:txBody>
          <a:bodyPr/>
          <a:lstStyle/>
          <a:p>
            <a:r>
              <a:rPr lang="en-US"/>
              <a:t>Build on Your Strengths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624" y="1340768"/>
            <a:ext cx="3163888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Bodily- Kinesthetic</a:t>
            </a:r>
            <a:endParaRPr lang="en-US" b="1">
              <a:solidFill>
                <a:srgbClr val="0070C0"/>
              </a:solidFill>
              <a:cs typeface="Arial"/>
            </a:endParaRPr>
          </a:p>
          <a:p>
            <a:pPr marL="0" indent="0">
              <a:buNone/>
            </a:pPr>
            <a:r>
              <a:rPr lang="en-US"/>
              <a:t>Hand and eye   </a:t>
            </a:r>
          </a:p>
          <a:p>
            <a:pPr marL="0" indent="0">
              <a:buNone/>
            </a:pPr>
            <a:r>
              <a:rPr lang="en-US"/>
              <a:t>    coordination</a:t>
            </a:r>
          </a:p>
          <a:p>
            <a:pPr marL="0" indent="0">
              <a:buNone/>
            </a:pPr>
            <a:r>
              <a:rPr lang="en-US"/>
              <a:t>Athletics</a:t>
            </a:r>
          </a:p>
          <a:p>
            <a:pPr marL="0" indent="0">
              <a:buNone/>
            </a:pPr>
            <a:r>
              <a:rPr lang="en-US"/>
              <a:t>Dance</a:t>
            </a:r>
          </a:p>
          <a:p>
            <a:pPr marL="0" indent="0">
              <a:buNone/>
            </a:pPr>
            <a:r>
              <a:rPr lang="en-US"/>
              <a:t>Drama</a:t>
            </a:r>
          </a:p>
          <a:p>
            <a:pPr marL="0" indent="0">
              <a:buNone/>
            </a:pPr>
            <a:r>
              <a:rPr lang="en-US"/>
              <a:t>Cooking</a:t>
            </a:r>
          </a:p>
          <a:p>
            <a:pPr marL="0" indent="0">
              <a:buNone/>
            </a:pPr>
            <a:r>
              <a:rPr lang="en-US"/>
              <a:t>Learning by doing</a:t>
            </a:r>
          </a:p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Body Smart</a:t>
            </a:r>
            <a:endParaRPr lang="en-US" b="1">
              <a:solidFill>
                <a:srgbClr val="0070C0"/>
              </a:solidFill>
              <a:cs typeface="Arial"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268760"/>
            <a:ext cx="4136082" cy="5111750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Careers</a:t>
            </a:r>
            <a:endParaRPr lang="en-US" b="1">
              <a:solidFill>
                <a:srgbClr val="0070C0"/>
              </a:solidFill>
              <a:cs typeface="Arial"/>
            </a:endParaRPr>
          </a:p>
          <a:p>
            <a:pPr marL="0" indent="0">
              <a:buNone/>
            </a:pPr>
            <a:r>
              <a:rPr lang="en-US"/>
              <a:t>Athlete</a:t>
            </a:r>
          </a:p>
          <a:p>
            <a:pPr marL="0" indent="0">
              <a:buNone/>
            </a:pPr>
            <a:r>
              <a:rPr lang="en-US"/>
              <a:t>Carpenter</a:t>
            </a:r>
          </a:p>
          <a:p>
            <a:pPr marL="0" indent="0">
              <a:buNone/>
            </a:pPr>
            <a:r>
              <a:rPr lang="en-US"/>
              <a:t>Craftsperson</a:t>
            </a:r>
          </a:p>
          <a:p>
            <a:pPr marL="0" indent="0">
              <a:buNone/>
            </a:pPr>
            <a:r>
              <a:rPr lang="en-US"/>
              <a:t>Mechanic</a:t>
            </a:r>
          </a:p>
          <a:p>
            <a:pPr marL="0" indent="0">
              <a:buNone/>
            </a:pPr>
            <a:r>
              <a:rPr lang="en-US"/>
              <a:t>Jeweler</a:t>
            </a:r>
          </a:p>
          <a:p>
            <a:pPr marL="0" indent="0">
              <a:buNone/>
            </a:pPr>
            <a:r>
              <a:rPr lang="en-US"/>
              <a:t>Computer game designer</a:t>
            </a:r>
          </a:p>
          <a:p>
            <a:pPr marL="0" indent="0">
              <a:buNone/>
            </a:pPr>
            <a:r>
              <a:rPr lang="en-US"/>
              <a:t>Firefighter</a:t>
            </a:r>
          </a:p>
          <a:p>
            <a:pPr marL="0" indent="0">
              <a:buNone/>
            </a:pPr>
            <a:r>
              <a:rPr lang="en-US"/>
              <a:t>Forest ranger</a:t>
            </a:r>
          </a:p>
          <a:p>
            <a:pPr marL="0" indent="0">
              <a:buNone/>
            </a:pPr>
            <a:r>
              <a:rPr lang="en-US"/>
              <a:t>Physical therapist</a:t>
            </a:r>
          </a:p>
        </p:txBody>
      </p:sp>
      <p:pic>
        <p:nvPicPr>
          <p:cNvPr id="5" name="Picture 4" descr="Graphic shows a man and woman exercising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75" y="-6871"/>
            <a:ext cx="27146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924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6354" y="310149"/>
            <a:ext cx="6844684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Intelligence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Your Mindset Makes a Difference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AAD5E4-1291-4ECF-9CE3-24C411FE52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Growth Mindset</a:t>
            </a:r>
          </a:p>
        </p:txBody>
      </p:sp>
      <p:sp>
        <p:nvSpPr>
          <p:cNvPr id="3" name="Content Placeholder 2" descr="This is a list of examples of a growth mindset.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Intelligence is increased as you learn new knowledge</a:t>
            </a:r>
          </a:p>
          <a:p>
            <a:r>
              <a:rPr lang="en-US" sz="2400" dirty="0"/>
              <a:t>Through practice and effort, skills can be improved</a:t>
            </a:r>
          </a:p>
          <a:p>
            <a:r>
              <a:rPr lang="en-US" sz="2400" dirty="0"/>
              <a:t>Failure is an opportunity to learn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91F705F-2574-4EE3-863D-9B5AA16204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Fixed Mindset: </a:t>
            </a:r>
          </a:p>
        </p:txBody>
      </p:sp>
      <p:sp>
        <p:nvSpPr>
          <p:cNvPr id="4" name="Content Placeholder 3" descr="This is a list of examples of a fixed mindset. 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Intelligence is fixed at birth</a:t>
            </a:r>
          </a:p>
          <a:p>
            <a:r>
              <a:rPr lang="en-US" sz="2400" dirty="0"/>
              <a:t>Hard work is unpleasant</a:t>
            </a:r>
          </a:p>
          <a:p>
            <a:r>
              <a:rPr lang="en-US" sz="2400" dirty="0"/>
              <a:t>The amount of work needed to be successful is underestimated</a:t>
            </a:r>
          </a:p>
          <a:p>
            <a:r>
              <a:rPr lang="en-US" sz="2400" dirty="0"/>
              <a:t>Roadblocks are an excuse to be absent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19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6408737" cy="508000"/>
          </a:xfrm>
        </p:spPr>
        <p:txBody>
          <a:bodyPr/>
          <a:lstStyle/>
          <a:p>
            <a:r>
              <a:rPr lang="en-US"/>
              <a:t>Build on Your Strengths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3608" y="1628800"/>
            <a:ext cx="3163888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Linguistic</a:t>
            </a:r>
            <a:endParaRPr lang="en-US" b="1">
              <a:solidFill>
                <a:srgbClr val="0070C0"/>
              </a:solidFill>
              <a:cs typeface="Arial"/>
            </a:endParaRPr>
          </a:p>
          <a:p>
            <a:pPr marL="0" indent="0">
              <a:buNone/>
            </a:pPr>
            <a:r>
              <a:rPr lang="en-US"/>
              <a:t>Reading</a:t>
            </a:r>
          </a:p>
          <a:p>
            <a:pPr marL="0" indent="0">
              <a:buNone/>
            </a:pPr>
            <a:r>
              <a:rPr lang="en-US"/>
              <a:t>Writing</a:t>
            </a:r>
          </a:p>
          <a:p>
            <a:pPr marL="0" indent="0">
              <a:buNone/>
            </a:pPr>
            <a:r>
              <a:rPr lang="en-US"/>
              <a:t>Vocabulary</a:t>
            </a:r>
          </a:p>
          <a:p>
            <a:pPr marL="0" indent="0">
              <a:buNone/>
            </a:pPr>
            <a:r>
              <a:rPr lang="en-US"/>
              <a:t>Spelling</a:t>
            </a:r>
          </a:p>
          <a:p>
            <a:pPr marL="0" indent="0">
              <a:buNone/>
            </a:pPr>
            <a:r>
              <a:rPr lang="en-US"/>
              <a:t>Good listener</a:t>
            </a:r>
          </a:p>
          <a:p>
            <a:pPr marL="0" indent="0">
              <a:buNone/>
            </a:pPr>
            <a:r>
              <a:rPr lang="en-US"/>
              <a:t>Good memory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>
                <a:solidFill>
                  <a:srgbClr val="0070C0"/>
                </a:solidFill>
              </a:rPr>
              <a:t>Word Smart</a:t>
            </a:r>
            <a:endParaRPr lang="en-US">
              <a:solidFill>
                <a:srgbClr val="0070C0"/>
              </a:solidFill>
              <a:cs typeface="Arial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628800"/>
            <a:ext cx="3165475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Careers</a:t>
            </a:r>
            <a:endParaRPr lang="en-US" b="1">
              <a:solidFill>
                <a:srgbClr val="0070C0"/>
              </a:solidFill>
              <a:cs typeface="Arial"/>
            </a:endParaRPr>
          </a:p>
          <a:p>
            <a:pPr marL="0" indent="0">
              <a:buNone/>
            </a:pPr>
            <a:r>
              <a:rPr lang="en-US"/>
              <a:t>Journalist</a:t>
            </a:r>
          </a:p>
          <a:p>
            <a:pPr marL="0" indent="0">
              <a:buNone/>
            </a:pPr>
            <a:r>
              <a:rPr lang="en-US"/>
              <a:t>Writer</a:t>
            </a:r>
          </a:p>
          <a:p>
            <a:pPr marL="0" indent="0">
              <a:buNone/>
            </a:pPr>
            <a:r>
              <a:rPr lang="en-US"/>
              <a:t>Editor</a:t>
            </a:r>
          </a:p>
          <a:p>
            <a:pPr marL="0" indent="0">
              <a:buNone/>
            </a:pPr>
            <a:r>
              <a:rPr lang="en-US"/>
              <a:t>Attorney</a:t>
            </a:r>
          </a:p>
          <a:p>
            <a:pPr marL="0" indent="0">
              <a:buNone/>
            </a:pPr>
            <a:r>
              <a:rPr lang="en-US"/>
              <a:t>Curator</a:t>
            </a:r>
          </a:p>
          <a:p>
            <a:pPr marL="0" indent="0">
              <a:buNone/>
            </a:pPr>
            <a:r>
              <a:rPr lang="en-US"/>
              <a:t>Newscaster</a:t>
            </a:r>
          </a:p>
          <a:p>
            <a:pPr marL="0" indent="0">
              <a:buNone/>
            </a:pPr>
            <a:r>
              <a:rPr lang="en-US"/>
              <a:t>Politician</a:t>
            </a:r>
          </a:p>
          <a:p>
            <a:pPr marL="0" indent="0">
              <a:buNone/>
            </a:pPr>
            <a:r>
              <a:rPr lang="en-US"/>
              <a:t>Librarian</a:t>
            </a:r>
          </a:p>
          <a:p>
            <a:pPr marL="0" indent="0">
              <a:buNone/>
            </a:pPr>
            <a:r>
              <a:rPr lang="en-US"/>
              <a:t>Comedian</a:t>
            </a:r>
          </a:p>
        </p:txBody>
      </p:sp>
      <p:pic>
        <p:nvPicPr>
          <p:cNvPr id="5" name="Picture 4" descr="Graphic shows a stack of books with the word &amp;#34;read&amp;#34; on the top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4851" y="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517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6408737" cy="508000"/>
          </a:xfrm>
        </p:spPr>
        <p:txBody>
          <a:bodyPr/>
          <a:lstStyle/>
          <a:p>
            <a:r>
              <a:rPr lang="en-US"/>
              <a:t>Build on Your Strengths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584" y="1700808"/>
            <a:ext cx="3163888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Intrapersonal</a:t>
            </a:r>
            <a:endParaRPr lang="en-US" b="1">
              <a:solidFill>
                <a:srgbClr val="0070C0"/>
              </a:solidFill>
              <a:cs typeface="Arial"/>
            </a:endParaRPr>
          </a:p>
          <a:p>
            <a:pPr marL="0" indent="0">
              <a:buNone/>
            </a:pPr>
            <a:r>
              <a:rPr lang="en-US"/>
              <a:t>Self-aware</a:t>
            </a:r>
          </a:p>
          <a:p>
            <a:pPr marL="0" indent="0">
              <a:buNone/>
            </a:pPr>
            <a:r>
              <a:rPr lang="en-US"/>
              <a:t>Understand</a:t>
            </a:r>
            <a:br>
              <a:rPr lang="en-US"/>
            </a:br>
            <a:r>
              <a:rPr lang="en-US"/>
              <a:t>  emotions</a:t>
            </a:r>
          </a:p>
          <a:p>
            <a:pPr marL="0" indent="0">
              <a:buNone/>
            </a:pPr>
            <a:r>
              <a:rPr lang="en-US"/>
              <a:t>Independent</a:t>
            </a:r>
          </a:p>
          <a:p>
            <a:pPr marL="0" indent="0">
              <a:buNone/>
            </a:pPr>
            <a:r>
              <a:rPr lang="en-US"/>
              <a:t>Self-motivated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Self Smart</a:t>
            </a:r>
            <a:endParaRPr lang="en-US" b="1">
              <a:solidFill>
                <a:srgbClr val="0070C0"/>
              </a:solidFill>
              <a:cs typeface="Arial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4048" y="1484784"/>
            <a:ext cx="3600400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Careers</a:t>
            </a:r>
            <a:endParaRPr lang="en-US" b="1">
              <a:solidFill>
                <a:srgbClr val="0070C0"/>
              </a:solidFill>
              <a:cs typeface="Arial"/>
            </a:endParaRPr>
          </a:p>
          <a:p>
            <a:pPr marL="0" indent="0">
              <a:buNone/>
            </a:pPr>
            <a:r>
              <a:rPr lang="en-US"/>
              <a:t>Career counselor</a:t>
            </a:r>
          </a:p>
          <a:p>
            <a:pPr marL="0" indent="0">
              <a:buNone/>
            </a:pPr>
            <a:r>
              <a:rPr lang="en-US"/>
              <a:t>Wellness counselor Therapist</a:t>
            </a:r>
          </a:p>
          <a:p>
            <a:pPr marL="0" indent="0">
              <a:buNone/>
            </a:pPr>
            <a:r>
              <a:rPr lang="en-US"/>
              <a:t>Criminologist</a:t>
            </a:r>
          </a:p>
          <a:p>
            <a:pPr marL="0" indent="0">
              <a:buNone/>
            </a:pPr>
            <a:r>
              <a:rPr lang="en-US"/>
              <a:t>Intelligence officer</a:t>
            </a:r>
          </a:p>
          <a:p>
            <a:pPr marL="0" indent="0">
              <a:buNone/>
            </a:pPr>
            <a:r>
              <a:rPr lang="en-US"/>
              <a:t>Entrepreneur</a:t>
            </a:r>
          </a:p>
          <a:p>
            <a:pPr marL="0" indent="0">
              <a:buNone/>
            </a:pPr>
            <a:r>
              <a:rPr lang="en-US"/>
              <a:t>Researcher</a:t>
            </a:r>
          </a:p>
          <a:p>
            <a:pPr marL="0" indent="0">
              <a:buNone/>
            </a:pPr>
            <a:r>
              <a:rPr lang="en-US"/>
              <a:t>Actor</a:t>
            </a:r>
          </a:p>
          <a:p>
            <a:pPr marL="0" indent="0">
              <a:buNone/>
            </a:pPr>
            <a:r>
              <a:rPr lang="en-US"/>
              <a:t>Artist </a:t>
            </a:r>
          </a:p>
        </p:txBody>
      </p:sp>
      <p:pic>
        <p:nvPicPr>
          <p:cNvPr id="258050" name="Picture 2" descr="http://www.liimatta.us/cms/wp-content/uploads/Building_self_awareness.jpg&#10;&#10;Graphic shows young woman looking into a mirror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10" y="0"/>
            <a:ext cx="2594696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510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908720"/>
            <a:ext cx="6408737" cy="508000"/>
          </a:xfrm>
        </p:spPr>
        <p:txBody>
          <a:bodyPr/>
          <a:lstStyle/>
          <a:p>
            <a:r>
              <a:rPr lang="en-US"/>
              <a:t>Build on Your Strengths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9592" y="1844824"/>
            <a:ext cx="3163888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Naturalist</a:t>
            </a:r>
            <a:endParaRPr lang="en-US" b="1">
              <a:solidFill>
                <a:srgbClr val="0070C0"/>
              </a:solidFill>
              <a:cs typeface="Arial"/>
            </a:endParaRPr>
          </a:p>
          <a:p>
            <a:pPr marL="0" indent="0">
              <a:buNone/>
            </a:pPr>
            <a:r>
              <a:rPr lang="en-US"/>
              <a:t>Aware of natural surroundings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Preserve the environment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Nature Smart</a:t>
            </a:r>
            <a:endParaRPr lang="en-US" b="1">
              <a:solidFill>
                <a:srgbClr val="0070C0"/>
              </a:solidFill>
              <a:cs typeface="Arial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711226"/>
            <a:ext cx="4286250" cy="5111750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Careers</a:t>
            </a:r>
            <a:endParaRPr lang="en-US" b="1">
              <a:solidFill>
                <a:srgbClr val="0070C0"/>
              </a:solidFill>
              <a:cs typeface="Arial"/>
            </a:endParaRPr>
          </a:p>
          <a:p>
            <a:pPr marL="0" indent="0">
              <a:buNone/>
            </a:pPr>
            <a:r>
              <a:rPr lang="en-US"/>
              <a:t>Park ranger</a:t>
            </a:r>
          </a:p>
          <a:p>
            <a:pPr marL="0" indent="0">
              <a:buNone/>
            </a:pPr>
            <a:r>
              <a:rPr lang="en-US"/>
              <a:t>Dog trainer</a:t>
            </a:r>
          </a:p>
          <a:p>
            <a:pPr marL="0" indent="0">
              <a:buNone/>
            </a:pPr>
            <a:r>
              <a:rPr lang="en-US"/>
              <a:t>Landscaper</a:t>
            </a:r>
          </a:p>
          <a:p>
            <a:pPr marL="0" indent="0">
              <a:buNone/>
            </a:pPr>
            <a:r>
              <a:rPr lang="en-US"/>
              <a:t>Meteorologist</a:t>
            </a:r>
          </a:p>
          <a:p>
            <a:pPr marL="0" indent="0">
              <a:buNone/>
            </a:pPr>
            <a:r>
              <a:rPr lang="en-US"/>
              <a:t>Veterinarian</a:t>
            </a:r>
          </a:p>
          <a:p>
            <a:pPr marL="0" indent="0">
              <a:buNone/>
            </a:pPr>
            <a:r>
              <a:rPr lang="en-US"/>
              <a:t>Animal health technician</a:t>
            </a:r>
          </a:p>
          <a:p>
            <a:pPr marL="0" indent="0">
              <a:buNone/>
            </a:pPr>
            <a:r>
              <a:rPr lang="en-US"/>
              <a:t>Ecologist</a:t>
            </a:r>
          </a:p>
          <a:p>
            <a:pPr marL="0" indent="0">
              <a:buNone/>
            </a:pPr>
            <a:r>
              <a:rPr lang="en-US"/>
              <a:t>Wilderness guide</a:t>
            </a:r>
          </a:p>
          <a:p>
            <a:pPr marL="0" indent="0">
              <a:buNone/>
            </a:pPr>
            <a:r>
              <a:rPr lang="en-US"/>
              <a:t>Environmental lawyer</a:t>
            </a:r>
          </a:p>
        </p:txBody>
      </p:sp>
      <p:pic>
        <p:nvPicPr>
          <p:cNvPr id="5" name="Picture 4" descr="Graphics show an outdoor scene with a snow covered mountain, trees, and a lake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1627" y="4217"/>
            <a:ext cx="2806990" cy="205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2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836712"/>
            <a:ext cx="6408737" cy="508000"/>
          </a:xfrm>
        </p:spPr>
        <p:txBody>
          <a:bodyPr/>
          <a:lstStyle/>
          <a:p>
            <a:r>
              <a:rPr lang="en-US"/>
              <a:t>Build on Your Strengths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9632" y="1556792"/>
            <a:ext cx="3163888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Existential</a:t>
            </a:r>
            <a:endParaRPr lang="en-US" b="1">
              <a:solidFill>
                <a:srgbClr val="0070C0"/>
              </a:solidFill>
              <a:cs typeface="Arial"/>
            </a:endParaRPr>
          </a:p>
          <a:p>
            <a:pPr marL="0" indent="0">
              <a:buNone/>
            </a:pPr>
            <a:r>
              <a:rPr lang="en-US"/>
              <a:t>Questioning</a:t>
            </a:r>
          </a:p>
          <a:p>
            <a:pPr marL="0" indent="0">
              <a:buNone/>
            </a:pPr>
            <a:r>
              <a:rPr lang="en-US"/>
              <a:t>Purpose of life</a:t>
            </a:r>
          </a:p>
          <a:p>
            <a:pPr marL="0" indent="0">
              <a:buNone/>
            </a:pPr>
            <a:r>
              <a:rPr lang="en-US"/>
              <a:t>Religious beliefs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Curiosity Smart</a:t>
            </a:r>
            <a:endParaRPr lang="en-US" b="1">
              <a:solidFill>
                <a:srgbClr val="0070C0"/>
              </a:solidFill>
              <a:cs typeface="Arial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2080" y="1556792"/>
            <a:ext cx="3165475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Careers</a:t>
            </a:r>
            <a:endParaRPr lang="en-US" b="1">
              <a:solidFill>
                <a:srgbClr val="0070C0"/>
              </a:solidFill>
              <a:cs typeface="Arial"/>
            </a:endParaRPr>
          </a:p>
          <a:p>
            <a:pPr marL="0" indent="0">
              <a:buNone/>
            </a:pPr>
            <a:r>
              <a:rPr lang="en-US"/>
              <a:t>Counselor</a:t>
            </a:r>
          </a:p>
          <a:p>
            <a:pPr marL="0" indent="0">
              <a:buNone/>
            </a:pPr>
            <a:r>
              <a:rPr lang="en-US"/>
              <a:t>Psychologist</a:t>
            </a:r>
          </a:p>
          <a:p>
            <a:pPr marL="0" indent="0">
              <a:buNone/>
            </a:pPr>
            <a:r>
              <a:rPr lang="en-US"/>
              <a:t>Psychiatrist</a:t>
            </a:r>
          </a:p>
          <a:p>
            <a:pPr marL="0" indent="0">
              <a:buNone/>
            </a:pPr>
            <a:r>
              <a:rPr lang="en-US"/>
              <a:t>Social worker</a:t>
            </a:r>
          </a:p>
          <a:p>
            <a:pPr marL="0" indent="0">
              <a:buNone/>
            </a:pPr>
            <a:r>
              <a:rPr lang="en-US"/>
              <a:t>Ministry</a:t>
            </a:r>
          </a:p>
          <a:p>
            <a:pPr marL="0" indent="0">
              <a:buNone/>
            </a:pPr>
            <a:r>
              <a:rPr lang="en-US"/>
              <a:t>Philosopher</a:t>
            </a:r>
          </a:p>
          <a:p>
            <a:pPr marL="0" indent="0">
              <a:buNone/>
            </a:pPr>
            <a:r>
              <a:rPr lang="en-US"/>
              <a:t>Artist</a:t>
            </a:r>
          </a:p>
          <a:p>
            <a:pPr marL="0" indent="0">
              <a:buNone/>
            </a:pPr>
            <a:r>
              <a:rPr lang="en-US"/>
              <a:t>Scientist</a:t>
            </a:r>
          </a:p>
          <a:p>
            <a:pPr marL="0" indent="0">
              <a:buNone/>
            </a:pPr>
            <a:r>
              <a:rPr lang="en-US"/>
              <a:t>Researcher </a:t>
            </a:r>
          </a:p>
        </p:txBody>
      </p:sp>
      <p:pic>
        <p:nvPicPr>
          <p:cNvPr id="259074" name="Picture 2" descr="https://image.freepik.com/free-icon/bald-head-with-question-mark_318-49294.png&#10;&#10;Graphic shows a human silhouette with a question mark.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0"/>
            <a:ext cx="1978273" cy="197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9865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052736"/>
            <a:ext cx="6408737" cy="508000"/>
          </a:xfrm>
        </p:spPr>
        <p:txBody>
          <a:bodyPr/>
          <a:lstStyle/>
          <a:p>
            <a:r>
              <a:rPr lang="en-US"/>
              <a:t>Emotional Intelligence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772816"/>
            <a:ext cx="6481763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Interpersonal + Intrapersonal</a:t>
            </a:r>
            <a:endParaRPr lang="en-US" b="1">
              <a:solidFill>
                <a:srgbClr val="0070C0"/>
              </a:solidFill>
              <a:cs typeface="Arial"/>
            </a:endParaRP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The ability to recognize, control, and evaluate your emotions while realizing how they affect other people</a:t>
            </a:r>
          </a:p>
        </p:txBody>
      </p:sp>
      <p:pic>
        <p:nvPicPr>
          <p:cNvPr id="260098" name="Picture 2" descr="http://themindunleashed.org/wp-content/uploads/2015/03/emotional-intelligence.jpg&#10;&#10;Graphic shows two people communicating to increase understanding of each other.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421844"/>
            <a:ext cx="4872312" cy="243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674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052736"/>
            <a:ext cx="6408737" cy="508000"/>
          </a:xfrm>
        </p:spPr>
        <p:txBody>
          <a:bodyPr/>
          <a:lstStyle/>
          <a:p>
            <a:r>
              <a:rPr lang="en-US"/>
              <a:t>Emotional Intelligence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700808"/>
            <a:ext cx="6481763" cy="4752975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Two Parts:</a:t>
            </a:r>
          </a:p>
          <a:p>
            <a:pPr marL="0" indent="0">
              <a:buNone/>
            </a:pPr>
            <a:endParaRPr lang="en-US"/>
          </a:p>
          <a:p>
            <a:pPr marL="514350" indent="-514350">
              <a:buFont typeface="+mj-lt"/>
              <a:buAutoNum type="arabicPeriod"/>
            </a:pPr>
            <a:r>
              <a:rPr lang="en-US"/>
              <a:t>Understanding yourself, your goals, intentions, responses and behavior</a:t>
            </a:r>
          </a:p>
          <a:p>
            <a:pPr marL="514350" indent="-514350">
              <a:buFont typeface="+mj-lt"/>
              <a:buAutoNum type="arabicPeriod"/>
            </a:pPr>
            <a:endParaRPr lang="en-US"/>
          </a:p>
          <a:p>
            <a:pPr marL="514350" indent="-514350">
              <a:buFont typeface="+mj-lt"/>
              <a:buAutoNum type="arabicPeriod"/>
            </a:pPr>
            <a:r>
              <a:rPr lang="en-US"/>
              <a:t>Understanding others and their feelings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934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824" y="672406"/>
            <a:ext cx="5400600" cy="508000"/>
          </a:xfrm>
        </p:spPr>
        <p:txBody>
          <a:bodyPr/>
          <a:lstStyle/>
          <a:p>
            <a:r>
              <a:rPr lang="en-US"/>
              <a:t>Emotional Intelligence</a:t>
            </a:r>
          </a:p>
        </p:txBody>
      </p:sp>
      <p:pic>
        <p:nvPicPr>
          <p:cNvPr id="5" name="Picture 4" descr="Graphic shows the components of emotional intelligence: perceiving emotions, understanding emotions, managing emotions, and using emotions. 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96752"/>
            <a:ext cx="5799992" cy="542445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404664"/>
            <a:ext cx="6408737" cy="508000"/>
          </a:xfrm>
        </p:spPr>
        <p:txBody>
          <a:bodyPr/>
          <a:lstStyle/>
          <a:p>
            <a:r>
              <a:rPr lang="en-US"/>
              <a:t>Emotional Intelligence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736" y="1484784"/>
            <a:ext cx="6481763" cy="4752975"/>
          </a:xfrm>
        </p:spPr>
        <p:txBody>
          <a:bodyPr/>
          <a:lstStyle/>
          <a:p>
            <a:r>
              <a:rPr lang="en-US"/>
              <a:t>Express yourself</a:t>
            </a:r>
          </a:p>
          <a:p>
            <a:r>
              <a:rPr lang="en-US"/>
              <a:t>Work as part of a team</a:t>
            </a:r>
          </a:p>
          <a:p>
            <a:r>
              <a:rPr lang="en-US"/>
              <a:t>Concentrate</a:t>
            </a:r>
          </a:p>
          <a:p>
            <a:r>
              <a:rPr lang="en-US"/>
              <a:t>Remember</a:t>
            </a:r>
          </a:p>
          <a:p>
            <a:r>
              <a:rPr lang="en-US"/>
              <a:t>Make decisions</a:t>
            </a:r>
          </a:p>
          <a:p>
            <a:r>
              <a:rPr lang="en-US"/>
              <a:t>Deal with stress</a:t>
            </a:r>
          </a:p>
          <a:p>
            <a:r>
              <a:rPr lang="en-US"/>
              <a:t>Overcome challenges</a:t>
            </a:r>
          </a:p>
          <a:p>
            <a:r>
              <a:rPr lang="en-US"/>
              <a:t>Deal with conflict </a:t>
            </a:r>
          </a:p>
          <a:p>
            <a:r>
              <a:rPr lang="en-US"/>
              <a:t>Empathize with others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925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76400"/>
            <a:ext cx="7416800" cy="508000"/>
          </a:xfrm>
        </p:spPr>
        <p:txBody>
          <a:bodyPr/>
          <a:lstStyle/>
          <a:p>
            <a:r>
              <a:rPr lang="en-US"/>
              <a:t>How Can You Develop Emotional Intelligence?</a:t>
            </a:r>
          </a:p>
        </p:txBody>
      </p:sp>
      <p:pic>
        <p:nvPicPr>
          <p:cNvPr id="261122" name="Picture 2" descr="http://blog.mapconsulting.com/wp-content/uploads/2013/04/Emotional-Intelligence.jpg&#10;&#10;Graphic shows a human brain with the caption, &amp;#34;Emotional IQ.&amp;#34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996952"/>
            <a:ext cx="2819871" cy="281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148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056438" cy="723900"/>
          </a:xfrm>
        </p:spPr>
        <p:txBody>
          <a:bodyPr/>
          <a:lstStyle/>
          <a:p>
            <a:r>
              <a:rPr lang="en-US"/>
              <a:t>Developing Emotional Intelligence</a:t>
            </a:r>
            <a:endParaRPr lang="en-US" altLang="en-US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81075"/>
            <a:ext cx="7056438" cy="54737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/>
              <a:t>Use empathy.</a:t>
            </a:r>
          </a:p>
          <a:p>
            <a:r>
              <a:rPr lang="en-US"/>
              <a:t>Think about how your actions affect others.</a:t>
            </a:r>
          </a:p>
          <a:p>
            <a:r>
              <a:rPr lang="en-US"/>
              <a:t>Be intellectually curious.</a:t>
            </a:r>
          </a:p>
          <a:p>
            <a:r>
              <a:rPr lang="en-US"/>
              <a:t>Give others credit for their accomplishments.</a:t>
            </a:r>
          </a:p>
          <a:p>
            <a:r>
              <a:rPr lang="en-US"/>
              <a:t>Work on stress management.</a:t>
            </a:r>
          </a:p>
          <a:p>
            <a:r>
              <a:rPr lang="en-US"/>
              <a:t>Take a college course on verbal and nonverbal communication.</a:t>
            </a:r>
          </a:p>
          <a:p>
            <a:r>
              <a:rPr lang="en-US"/>
              <a:t>Take responsibility for your actions.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5517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0" name="Picture 2" descr="Logo&#10;&#10;Description automatically generated&#10;Grit is guts, resilience, initiative, and tenacity. ">
            <a:extLst>
              <a:ext uri="{FF2B5EF4-FFF2-40B4-BE49-F238E27FC236}">
                <a16:creationId xmlns:a16="http://schemas.microsoft.com/office/drawing/2014/main" id="{EA59B675-56E4-486E-BC53-31A02EC14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31" y="1777559"/>
            <a:ext cx="7455945" cy="329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20453EE-3B29-4518-B93B-AC660FCBA2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47813" y="-508000"/>
            <a:ext cx="6408737" cy="5080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dirty="0"/>
              <a:t>Grit</a:t>
            </a:r>
          </a:p>
        </p:txBody>
      </p:sp>
    </p:spTree>
    <p:extLst>
      <p:ext uri="{BB962C8B-B14F-4D97-AF65-F5344CB8AC3E}">
        <p14:creationId xmlns:p14="http://schemas.microsoft.com/office/powerpoint/2010/main" val="24673113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These intelligences work together in complex ways to make us unique individuals.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2536" y="1052736"/>
            <a:ext cx="7992888" cy="533539"/>
          </a:xfrm>
        </p:spPr>
        <p:txBody>
          <a:bodyPr/>
          <a:lstStyle/>
          <a:p>
            <a:r>
              <a:rPr lang="en-US"/>
              <a:t>           </a:t>
            </a:r>
            <a:r>
              <a:rPr lang="en-US" b="1">
                <a:latin typeface="Albertus Medium" panose="020E0602030304020304" pitchFamily="34" charset="0"/>
              </a:rPr>
              <a:t>Multiple Intelligences Matching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2204864"/>
            <a:ext cx="3581400" cy="3201234"/>
          </a:xfrm>
        </p:spPr>
        <p:txBody>
          <a:bodyPr>
            <a:normAutofit lnSpcReduction="100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000">
                <a:latin typeface="Maiandra GD"/>
              </a:rPr>
              <a:t>Michael Jordan </a:t>
            </a:r>
            <a:endParaRPr lang="en-US" sz="2000">
              <a:latin typeface="Maiandra GD" panose="020E050203030802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000">
                <a:latin typeface="Maiandra GD"/>
              </a:rPr>
              <a:t>Aristotle </a:t>
            </a:r>
            <a:endParaRPr lang="en-US" sz="2000" b="1">
              <a:solidFill>
                <a:srgbClr val="FF0000"/>
              </a:solidFill>
              <a:latin typeface="Maiandra GD" panose="020E050203030802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000">
                <a:latin typeface="Maiandra GD"/>
              </a:rPr>
              <a:t>Martin Luther King Jr</a:t>
            </a:r>
            <a:endParaRPr lang="en-US" sz="2000" b="1">
              <a:latin typeface="Maiandra GD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000">
                <a:latin typeface="Maiandra GD"/>
              </a:rPr>
              <a:t>Sigmund Freud</a:t>
            </a:r>
            <a:endParaRPr lang="en-US" sz="2000" b="1">
              <a:latin typeface="Maiandra GD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000">
                <a:latin typeface="Maiandra GD"/>
              </a:rPr>
              <a:t>William Shakespeare </a:t>
            </a:r>
            <a:endParaRPr lang="en-US" sz="2000">
              <a:latin typeface="Maiandra GD" panose="020E050203030802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000">
                <a:latin typeface="Maiandra GD"/>
              </a:rPr>
              <a:t>Albert Einstein</a:t>
            </a:r>
            <a:endParaRPr lang="en-US" sz="2000" b="1">
              <a:latin typeface="Maiandra GD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000">
                <a:latin typeface="Maiandra GD"/>
              </a:rPr>
              <a:t>“Will. </a:t>
            </a:r>
            <a:r>
              <a:rPr lang="en-US" sz="2000" err="1">
                <a:latin typeface="Maiandra GD"/>
              </a:rPr>
              <a:t>i</a:t>
            </a:r>
            <a:r>
              <a:rPr lang="en-US" sz="2000">
                <a:latin typeface="Maiandra GD"/>
              </a:rPr>
              <a:t> am</a:t>
            </a:r>
            <a:r>
              <a:rPr lang="en-US" sz="2000" b="1">
                <a:latin typeface="Maiandra GD"/>
              </a:rPr>
              <a:t>”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000">
                <a:latin typeface="Maiandra GD"/>
              </a:rPr>
              <a:t>Charles Darwin</a:t>
            </a:r>
            <a:endParaRPr lang="en-US" sz="2000" b="1">
              <a:latin typeface="Maiandra GD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000">
                <a:latin typeface="Maiandra GD"/>
              </a:rPr>
              <a:t>George Lucas</a:t>
            </a:r>
            <a:endParaRPr lang="en-US" sz="2000" b="1">
              <a:latin typeface="Maiandra GD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1880" y="2188840"/>
            <a:ext cx="5087675" cy="3201234"/>
          </a:xfrm>
        </p:spPr>
        <p:txBody>
          <a:bodyPr>
            <a:noAutofit/>
          </a:bodyPr>
          <a:lstStyle/>
          <a:p>
            <a:pPr>
              <a:buAutoNum type="alphaUcPeriod"/>
            </a:pPr>
            <a:r>
              <a:rPr lang="en-US" sz="2000">
                <a:latin typeface="Maiandra GD"/>
              </a:rPr>
              <a:t>Musical hearing and remembering musical patterns</a:t>
            </a:r>
          </a:p>
          <a:p>
            <a:pPr>
              <a:buAutoNum type="alphaUcPeriod"/>
            </a:pPr>
            <a:r>
              <a:rPr lang="en-US" sz="2000">
                <a:latin typeface="Maiandra GD"/>
              </a:rPr>
              <a:t>Interpersonal: understanding other people</a:t>
            </a:r>
          </a:p>
          <a:p>
            <a:pPr>
              <a:buAutoNum type="alphaUcPeriod"/>
            </a:pPr>
            <a:r>
              <a:rPr lang="en-US" sz="2000">
                <a:latin typeface="Maiandra GD"/>
              </a:rPr>
              <a:t>Mathematical: working with numbers</a:t>
            </a:r>
          </a:p>
          <a:p>
            <a:pPr>
              <a:buAutoNum type="alphaUcPeriod"/>
            </a:pPr>
            <a:r>
              <a:rPr lang="en-US" sz="2000">
                <a:latin typeface="Maiandra GD"/>
              </a:rPr>
              <a:t>Spatial: manipulating objects in space</a:t>
            </a:r>
          </a:p>
          <a:p>
            <a:pPr>
              <a:buAutoNum type="alphaUcPeriod"/>
            </a:pPr>
            <a:r>
              <a:rPr lang="en-US" sz="2000">
                <a:latin typeface="Maiandra GD"/>
              </a:rPr>
              <a:t>Bodily-Kinesthetic: using your body</a:t>
            </a:r>
          </a:p>
          <a:p>
            <a:pPr>
              <a:buAutoNum type="alphaUcPeriod"/>
            </a:pPr>
            <a:r>
              <a:rPr lang="en-US" sz="2000">
                <a:latin typeface="Maiandra GD"/>
              </a:rPr>
              <a:t>Linguistic: using language</a:t>
            </a:r>
          </a:p>
          <a:p>
            <a:pPr>
              <a:buAutoNum type="alphaUcPeriod"/>
            </a:pPr>
            <a:r>
              <a:rPr lang="en-US" sz="2000">
                <a:latin typeface="Maiandra GD"/>
              </a:rPr>
              <a:t>Intrapersonal: understanding yourself</a:t>
            </a:r>
          </a:p>
          <a:p>
            <a:pPr>
              <a:buAutoNum type="alphaUcPeriod"/>
            </a:pPr>
            <a:r>
              <a:rPr lang="en-US" sz="2000">
                <a:latin typeface="Maiandra GD"/>
              </a:rPr>
              <a:t>Naturalist: understanding the environment</a:t>
            </a:r>
          </a:p>
          <a:p>
            <a:pPr>
              <a:buAutoNum type="alphaUcPeriod"/>
            </a:pPr>
            <a:r>
              <a:rPr lang="en-US" sz="2000">
                <a:latin typeface="Maiandra GD"/>
              </a:rPr>
              <a:t>Existential: pondering the meaning of life and our place in the universe.</a:t>
            </a:r>
          </a:p>
        </p:txBody>
      </p:sp>
    </p:spTree>
    <p:extLst>
      <p:ext uri="{BB962C8B-B14F-4D97-AF65-F5344CB8AC3E}">
        <p14:creationId xmlns:p14="http://schemas.microsoft.com/office/powerpoint/2010/main" val="205330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066800"/>
            <a:ext cx="7416800" cy="508000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Keys to Success:</a:t>
            </a:r>
            <a:br>
              <a:rPr lang="en-US" dirty="0"/>
            </a:br>
            <a:r>
              <a:rPr lang="en-US" dirty="0"/>
              <a:t>Persistence and Grit</a:t>
            </a:r>
          </a:p>
        </p:txBody>
      </p:sp>
      <p:graphicFrame>
        <p:nvGraphicFramePr>
          <p:cNvPr id="48131" name="Object 3" descr="Graphic of a padlock with a key" title="Padlock with Key"/>
          <p:cNvGraphicFramePr>
            <a:graphicFrameLocks noChangeAspect="1"/>
          </p:cNvGraphicFramePr>
          <p:nvPr/>
        </p:nvGraphicFramePr>
        <p:xfrm>
          <a:off x="2286000" y="2133600"/>
          <a:ext cx="3170238" cy="323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852943" imgH="1887648" progId="MS_ClipArt_Gallery.2">
                  <p:embed/>
                </p:oleObj>
              </mc:Choice>
              <mc:Fallback>
                <p:oleObj name="Clip" r:id="rId2" imgW="1852943" imgH="1887648" progId="MS_ClipArt_Gallery.2">
                  <p:embed/>
                  <p:pic>
                    <p:nvPicPr>
                      <p:cNvPr id="48131" name="Object 3" descr="Graphic of a padlock with a key" title="Padlock with Key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133600"/>
                        <a:ext cx="3170238" cy="323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AC56D-C397-43AE-B69C-725994A89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813" y="1789313"/>
            <a:ext cx="6408737" cy="508000"/>
          </a:xfrm>
        </p:spPr>
        <p:txBody>
          <a:bodyPr/>
          <a:lstStyle/>
          <a:p>
            <a:r>
              <a:rPr lang="en-US" dirty="0"/>
              <a:t>Key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CBAC5-F42B-470E-89D8-D6A85D7E2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813" y="2694882"/>
            <a:ext cx="6481763" cy="2605087"/>
          </a:xfrm>
        </p:spPr>
        <p:txBody>
          <a:bodyPr/>
          <a:lstStyle/>
          <a:p>
            <a:r>
              <a:rPr lang="en-US" dirty="0"/>
              <a:t>Aptitude does not guarantee success.</a:t>
            </a:r>
          </a:p>
          <a:p>
            <a:r>
              <a:rPr lang="en-US" dirty="0"/>
              <a:t>Persistence and grit are more important. </a:t>
            </a:r>
          </a:p>
        </p:txBody>
      </p:sp>
    </p:spTree>
    <p:extLst>
      <p:ext uri="{BB962C8B-B14F-4D97-AF65-F5344CB8AC3E}">
        <p14:creationId xmlns:p14="http://schemas.microsoft.com/office/powerpoint/2010/main" val="1240118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itle: What is grit?">
            <a:extLst>
              <a:ext uri="{FF2B5EF4-FFF2-40B4-BE49-F238E27FC236}">
                <a16:creationId xmlns:a16="http://schemas.microsoft.com/office/drawing/2014/main" id="{D11A7950-41CA-4443-9B5E-BFFBFE0F3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What is grit?</a:t>
            </a:r>
          </a:p>
        </p:txBody>
      </p:sp>
      <p:graphicFrame>
        <p:nvGraphicFramePr>
          <p:cNvPr id="5" name="Content Placeholder 2" descr="Grit is a combination of perseverance and passion. It is a &quot;never give up&quot; attitude. ">
            <a:extLst>
              <a:ext uri="{FF2B5EF4-FFF2-40B4-BE49-F238E27FC236}">
                <a16:creationId xmlns:a16="http://schemas.microsoft.com/office/drawing/2014/main" id="{FFE7433B-B09A-4FD1-BF35-8838A544794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75982608"/>
              </p:ext>
            </p:extLst>
          </p:nvPr>
        </p:nvGraphicFramePr>
        <p:xfrm>
          <a:off x="1078636" y="1278230"/>
          <a:ext cx="7142085" cy="4119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3902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4D9EB-810D-443D-80FF-264377AA0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727" y="2064521"/>
            <a:ext cx="6408737" cy="508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How do famous people achieve excellence?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532A0-5C9E-44E1-9E66-5A7872D11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8154" y="3182684"/>
            <a:ext cx="6481763" cy="2205592"/>
          </a:xfrm>
        </p:spPr>
        <p:txBody>
          <a:bodyPr>
            <a:normAutofit/>
          </a:bodyPr>
          <a:lstStyle/>
          <a:p>
            <a:r>
              <a:rPr lang="en-US" sz="2000" dirty="0"/>
              <a:t>NBA superstar</a:t>
            </a:r>
          </a:p>
          <a:p>
            <a:r>
              <a:rPr lang="en-US" sz="2000" dirty="0"/>
              <a:t>Pro football player</a:t>
            </a:r>
          </a:p>
          <a:p>
            <a:r>
              <a:rPr lang="en-US" sz="2000" dirty="0"/>
              <a:t>Gold medalist gymnast</a:t>
            </a:r>
          </a:p>
          <a:p>
            <a:r>
              <a:rPr lang="en-US" sz="2000" dirty="0"/>
              <a:t>Famous violinist</a:t>
            </a:r>
          </a:p>
        </p:txBody>
      </p:sp>
    </p:spTree>
    <p:extLst>
      <p:ext uri="{BB962C8B-B14F-4D97-AF65-F5344CB8AC3E}">
        <p14:creationId xmlns:p14="http://schemas.microsoft.com/office/powerpoint/2010/main" val="2260364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2A676-AA53-493F-82CA-814CD6582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7712" y="1354307"/>
            <a:ext cx="6408737" cy="508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key is effortful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89CC4-E30D-4518-AC7E-7BD8F36D9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813" y="2281561"/>
            <a:ext cx="6832707" cy="2157275"/>
          </a:xfrm>
        </p:spPr>
        <p:txBody>
          <a:bodyPr>
            <a:normAutofit/>
          </a:bodyPr>
          <a:lstStyle/>
          <a:p>
            <a:r>
              <a:rPr lang="en-US" sz="3200" dirty="0"/>
              <a:t>Practice until the performance becomes a habit.</a:t>
            </a:r>
          </a:p>
          <a:p>
            <a:r>
              <a:rPr lang="en-US" sz="3200" dirty="0"/>
              <a:t>It takes 10,000 hours to learn a complex skill. </a:t>
            </a:r>
          </a:p>
        </p:txBody>
      </p:sp>
    </p:spTree>
    <p:extLst>
      <p:ext uri="{BB962C8B-B14F-4D97-AF65-F5344CB8AC3E}">
        <p14:creationId xmlns:p14="http://schemas.microsoft.com/office/powerpoint/2010/main" val="1144854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349509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495095" y="-3"/>
            <a:ext cx="792559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3406B7-3F02-4150-B715-AB879698E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315" y="643467"/>
            <a:ext cx="3152284" cy="1375608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How to develop grit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596F7-A520-409D-8FDC-2A459132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15" y="2160590"/>
            <a:ext cx="3495094" cy="385847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Find interest.</a:t>
            </a:r>
          </a:p>
          <a:p>
            <a:r>
              <a:rPr lang="en-US" sz="2800" dirty="0">
                <a:solidFill>
                  <a:schemeClr val="bg1"/>
                </a:solidFill>
              </a:rPr>
              <a:t>Invest your time in practice.</a:t>
            </a:r>
          </a:p>
          <a:p>
            <a:r>
              <a:rPr lang="en-US" sz="2800" dirty="0">
                <a:solidFill>
                  <a:schemeClr val="bg1"/>
                </a:solidFill>
              </a:rPr>
              <a:t>Find your purpose.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7" name="Graphic 6" descr="Hourglass">
            <a:extLst>
              <a:ext uri="{FF2B5EF4-FFF2-40B4-BE49-F238E27FC236}">
                <a16:creationId xmlns:a16="http://schemas.microsoft.com/office/drawing/2014/main" id="{83B8F56E-5130-4DC9-9B66-502350F73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0" y="1493930"/>
            <a:ext cx="3857625" cy="3857625"/>
          </a:xfrm>
          <a:prstGeom prst="rect">
            <a:avLst/>
          </a:prstGeom>
        </p:spPr>
      </p:pic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16772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994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Text&#10;&#10;The title is &amp;#34;Multiple Intelligences.&amp;#34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1514" y="1751698"/>
            <a:ext cx="7305169" cy="320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0B03B9-D42E-48F3-B166-F1FDC1BF056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47813" y="-508000"/>
            <a:ext cx="6408737" cy="5080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dirty="0"/>
              <a:t>Multiple Intelligences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1196752"/>
            <a:ext cx="6408737" cy="508000"/>
          </a:xfrm>
        </p:spPr>
        <p:txBody>
          <a:bodyPr/>
          <a:lstStyle/>
          <a:p>
            <a:pPr>
              <a:defRPr/>
            </a:pPr>
            <a:r>
              <a:rPr lang="en-US"/>
              <a:t>Multiple Intelligences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672" y="1916832"/>
            <a:ext cx="6481763" cy="4752975"/>
          </a:xfrm>
        </p:spPr>
        <p:txBody>
          <a:bodyPr/>
          <a:lstStyle/>
          <a:p>
            <a:pPr>
              <a:defRPr/>
            </a:pPr>
            <a:r>
              <a:rPr lang="en-US"/>
              <a:t>Developed by Howard Gardner</a:t>
            </a:r>
          </a:p>
          <a:p>
            <a:pPr>
              <a:defRPr/>
            </a:pPr>
            <a:r>
              <a:rPr lang="en-US"/>
              <a:t>Defined as the human ability to solve problems or design or compose things valued in at least one culture  </a:t>
            </a:r>
          </a:p>
          <a:p>
            <a:pPr>
              <a:defRPr/>
            </a:pPr>
            <a:r>
              <a:rPr lang="en-US"/>
              <a:t>Broadens the scope of human potential 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13">
      <a:dk1>
        <a:srgbClr val="4D4D4D"/>
      </a:dk1>
      <a:lt1>
        <a:srgbClr val="FFFFFF"/>
      </a:lt1>
      <a:dk2>
        <a:srgbClr val="000000"/>
      </a:dk2>
      <a:lt2>
        <a:srgbClr val="043000"/>
      </a:lt2>
      <a:accent1>
        <a:srgbClr val="33A900"/>
      </a:accent1>
      <a:accent2>
        <a:srgbClr val="525B56"/>
      </a:accent2>
      <a:accent3>
        <a:srgbClr val="FFFFFF"/>
      </a:accent3>
      <a:accent4>
        <a:srgbClr val="404040"/>
      </a:accent4>
      <a:accent5>
        <a:srgbClr val="ADD1AA"/>
      </a:accent5>
      <a:accent6>
        <a:srgbClr val="49524D"/>
      </a:accent6>
      <a:hlink>
        <a:srgbClr val="747D79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FF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E1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532F3C"/>
        </a:lt2>
        <a:accent1>
          <a:srgbClr val="CDC09A"/>
        </a:accent1>
        <a:accent2>
          <a:srgbClr val="AC9F55"/>
        </a:accent2>
        <a:accent3>
          <a:srgbClr val="FFFFFF"/>
        </a:accent3>
        <a:accent4>
          <a:srgbClr val="404040"/>
        </a:accent4>
        <a:accent5>
          <a:srgbClr val="E3DCCA"/>
        </a:accent5>
        <a:accent6>
          <a:srgbClr val="9B904C"/>
        </a:accent6>
        <a:hlink>
          <a:srgbClr val="DBD3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064300"/>
        </a:lt2>
        <a:accent1>
          <a:srgbClr val="AC927F"/>
        </a:accent1>
        <a:accent2>
          <a:srgbClr val="3AAE00"/>
        </a:accent2>
        <a:accent3>
          <a:srgbClr val="FFFFFF"/>
        </a:accent3>
        <a:accent4>
          <a:srgbClr val="404040"/>
        </a:accent4>
        <a:accent5>
          <a:srgbClr val="D2C7C0"/>
        </a:accent5>
        <a:accent6>
          <a:srgbClr val="349D00"/>
        </a:accent6>
        <a:hlink>
          <a:srgbClr val="D2B8A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033100"/>
        </a:lt2>
        <a:accent1>
          <a:srgbClr val="2F9400"/>
        </a:accent1>
        <a:accent2>
          <a:srgbClr val="6C838B"/>
        </a:accent2>
        <a:accent3>
          <a:srgbClr val="FFFFFF"/>
        </a:accent3>
        <a:accent4>
          <a:srgbClr val="404040"/>
        </a:accent4>
        <a:accent5>
          <a:srgbClr val="ADC8AA"/>
        </a:accent5>
        <a:accent6>
          <a:srgbClr val="61767D"/>
        </a:accent6>
        <a:hlink>
          <a:srgbClr val="996E68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063B00"/>
        </a:lt2>
        <a:accent1>
          <a:srgbClr val="33A800"/>
        </a:accent1>
        <a:accent2>
          <a:srgbClr val="B26D33"/>
        </a:accent2>
        <a:accent3>
          <a:srgbClr val="FFFFFF"/>
        </a:accent3>
        <a:accent4>
          <a:srgbClr val="404040"/>
        </a:accent4>
        <a:accent5>
          <a:srgbClr val="ADD1AA"/>
        </a:accent5>
        <a:accent6>
          <a:srgbClr val="A1622D"/>
        </a:accent6>
        <a:hlink>
          <a:srgbClr val="CE793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DC888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C0C42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265400"/>
        </a:lt2>
        <a:accent1>
          <a:srgbClr val="37A091"/>
        </a:accent1>
        <a:accent2>
          <a:srgbClr val="CC8587"/>
        </a:accent2>
        <a:accent3>
          <a:srgbClr val="FFFFFF"/>
        </a:accent3>
        <a:accent4>
          <a:srgbClr val="404040"/>
        </a:accent4>
        <a:accent5>
          <a:srgbClr val="AECDC7"/>
        </a:accent5>
        <a:accent6>
          <a:srgbClr val="B9787A"/>
        </a:accent6>
        <a:hlink>
          <a:srgbClr val="FCE46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546715"/>
        </a:lt2>
        <a:accent1>
          <a:srgbClr val="EF733A"/>
        </a:accent1>
        <a:accent2>
          <a:srgbClr val="C1D72E"/>
        </a:accent2>
        <a:accent3>
          <a:srgbClr val="FFFFFF"/>
        </a:accent3>
        <a:accent4>
          <a:srgbClr val="404040"/>
        </a:accent4>
        <a:accent5>
          <a:srgbClr val="F6BCAE"/>
        </a:accent5>
        <a:accent6>
          <a:srgbClr val="AFC329"/>
        </a:accent6>
        <a:hlink>
          <a:srgbClr val="F1954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406910"/>
        </a:lt2>
        <a:accent1>
          <a:srgbClr val="D04611"/>
        </a:accent1>
        <a:accent2>
          <a:srgbClr val="77BB0F"/>
        </a:accent2>
        <a:accent3>
          <a:srgbClr val="FFFFFF"/>
        </a:accent3>
        <a:accent4>
          <a:srgbClr val="404040"/>
        </a:accent4>
        <a:accent5>
          <a:srgbClr val="E4B0AA"/>
        </a:accent5>
        <a:accent6>
          <a:srgbClr val="6BA90C"/>
        </a:accent6>
        <a:hlink>
          <a:srgbClr val="6CA2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000000"/>
        </a:dk2>
        <a:lt2>
          <a:srgbClr val="102214"/>
        </a:lt2>
        <a:accent1>
          <a:srgbClr val="457136"/>
        </a:accent1>
        <a:accent2>
          <a:srgbClr val="599B51"/>
        </a:accent2>
        <a:accent3>
          <a:srgbClr val="FFFFFF"/>
        </a:accent3>
        <a:accent4>
          <a:srgbClr val="404040"/>
        </a:accent4>
        <a:accent5>
          <a:srgbClr val="B0BBAE"/>
        </a:accent5>
        <a:accent6>
          <a:srgbClr val="508C49"/>
        </a:accent6>
        <a:hlink>
          <a:srgbClr val="78A55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000000"/>
        </a:dk2>
        <a:lt2>
          <a:srgbClr val="043000"/>
        </a:lt2>
        <a:accent1>
          <a:srgbClr val="33A900"/>
        </a:accent1>
        <a:accent2>
          <a:srgbClr val="525B56"/>
        </a:accent2>
        <a:accent3>
          <a:srgbClr val="FFFFFF"/>
        </a:accent3>
        <a:accent4>
          <a:srgbClr val="404040"/>
        </a:accent4>
        <a:accent5>
          <a:srgbClr val="ADD1AA"/>
        </a:accent5>
        <a:accent6>
          <a:srgbClr val="49524D"/>
        </a:accent6>
        <a:hlink>
          <a:srgbClr val="747D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759</Words>
  <Application>Microsoft Office PowerPoint</Application>
  <PresentationFormat>On-screen Show (4:3)</PresentationFormat>
  <Paragraphs>262</Paragraphs>
  <Slides>33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Albertus Medium</vt:lpstr>
      <vt:lpstr>Arial</vt:lpstr>
      <vt:lpstr>Maiandra GD</vt:lpstr>
      <vt:lpstr>Tahoma</vt:lpstr>
      <vt:lpstr>Trebuchet MS</vt:lpstr>
      <vt:lpstr>Wingdings</vt:lpstr>
      <vt:lpstr>Wingdings 3</vt:lpstr>
      <vt:lpstr>template</vt:lpstr>
      <vt:lpstr>Facet</vt:lpstr>
      <vt:lpstr>Clip</vt:lpstr>
      <vt:lpstr>Exploring Multiple Intelligences</vt:lpstr>
      <vt:lpstr>Intelligence Your Mindset Makes a Difference</vt:lpstr>
      <vt:lpstr>Grit</vt:lpstr>
      <vt:lpstr>What is grit?</vt:lpstr>
      <vt:lpstr>How do famous people achieve excellence?</vt:lpstr>
      <vt:lpstr>The key is effortful training</vt:lpstr>
      <vt:lpstr>How to develop grit</vt:lpstr>
      <vt:lpstr>Multiple Intelligences</vt:lpstr>
      <vt:lpstr>Multiple Intelligences</vt:lpstr>
      <vt:lpstr>Examples: Multiple Intelligences</vt:lpstr>
      <vt:lpstr>Three Factors</vt:lpstr>
      <vt:lpstr>Life History</vt:lpstr>
      <vt:lpstr>Your textbook provides an opportunity to explore your multiple intelligences.  Use the access code to take the TruTalent Intelligences assessment. </vt:lpstr>
      <vt:lpstr>Choose Your Career with Multiple Intelligence in Mind</vt:lpstr>
      <vt:lpstr>Build on Your Strengths</vt:lpstr>
      <vt:lpstr>Build on Your Strengths</vt:lpstr>
      <vt:lpstr>Build on Your Strengths</vt:lpstr>
      <vt:lpstr>Build on Your Strengths</vt:lpstr>
      <vt:lpstr>Build on Your Strengths</vt:lpstr>
      <vt:lpstr>Build on Your Strengths</vt:lpstr>
      <vt:lpstr>Build on Your Strengths</vt:lpstr>
      <vt:lpstr>Build on Your Strengths</vt:lpstr>
      <vt:lpstr>Build on Your Strengths</vt:lpstr>
      <vt:lpstr>Emotional Intelligence</vt:lpstr>
      <vt:lpstr>Emotional Intelligence</vt:lpstr>
      <vt:lpstr>Emotional Intelligence</vt:lpstr>
      <vt:lpstr>Emotional Intelligence</vt:lpstr>
      <vt:lpstr>How Can You Develop Emotional Intelligence?</vt:lpstr>
      <vt:lpstr>Developing Emotional Intelligence</vt:lpstr>
      <vt:lpstr>These intelligences work together in complex ways to make us unique individuals.</vt:lpstr>
      <vt:lpstr>           Multiple Intelligences Matching Quiz</vt:lpstr>
      <vt:lpstr>Keys to Success: Persistence and Grit</vt:lpstr>
      <vt:lpstr>Key Ideas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PoweredTemplates.com</dc:creator>
  <cp:lastModifiedBy>Marsha Fralick</cp:lastModifiedBy>
  <cp:revision>2</cp:revision>
  <dcterms:created xsi:type="dcterms:W3CDTF">2006-06-13T13:03:30Z</dcterms:created>
  <dcterms:modified xsi:type="dcterms:W3CDTF">2021-07-02T20:19:31Z</dcterms:modified>
</cp:coreProperties>
</file>